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449" r:id="rId2"/>
    <p:sldId id="448" r:id="rId3"/>
    <p:sldId id="467" r:id="rId4"/>
    <p:sldId id="462" r:id="rId5"/>
    <p:sldId id="554" r:id="rId6"/>
    <p:sldId id="575" r:id="rId7"/>
    <p:sldId id="558" r:id="rId8"/>
    <p:sldId id="473" r:id="rId9"/>
    <p:sldId id="474" r:id="rId10"/>
    <p:sldId id="555" r:id="rId11"/>
    <p:sldId id="548" r:id="rId12"/>
    <p:sldId id="386" r:id="rId13"/>
    <p:sldId id="456" r:id="rId14"/>
    <p:sldId id="536" r:id="rId15"/>
    <p:sldId id="468" r:id="rId16"/>
    <p:sldId id="469" r:id="rId17"/>
    <p:sldId id="447" r:id="rId18"/>
    <p:sldId id="385" r:id="rId19"/>
    <p:sldId id="484" r:id="rId20"/>
    <p:sldId id="418" r:id="rId21"/>
    <p:sldId id="545" r:id="rId22"/>
    <p:sldId id="546" r:id="rId23"/>
    <p:sldId id="544" r:id="rId24"/>
    <p:sldId id="574" r:id="rId25"/>
    <p:sldId id="547" r:id="rId26"/>
    <p:sldId id="556" r:id="rId27"/>
    <p:sldId id="368" r:id="rId28"/>
    <p:sldId id="506" r:id="rId29"/>
    <p:sldId id="412" r:id="rId30"/>
    <p:sldId id="516" r:id="rId31"/>
    <p:sldId id="517" r:id="rId32"/>
    <p:sldId id="519" r:id="rId33"/>
    <p:sldId id="518" r:id="rId34"/>
    <p:sldId id="559" r:id="rId35"/>
    <p:sldId id="505" r:id="rId36"/>
    <p:sldId id="573" r:id="rId37"/>
    <p:sldId id="497" r:id="rId38"/>
    <p:sldId id="551" r:id="rId39"/>
    <p:sldId id="549" r:id="rId40"/>
    <p:sldId id="550" r:id="rId41"/>
    <p:sldId id="515" r:id="rId42"/>
    <p:sldId id="552" r:id="rId43"/>
    <p:sldId id="523" r:id="rId44"/>
    <p:sldId id="563" r:id="rId45"/>
    <p:sldId id="567" r:id="rId46"/>
    <p:sldId id="568" r:id="rId47"/>
    <p:sldId id="572" r:id="rId48"/>
    <p:sldId id="527" r:id="rId49"/>
    <p:sldId id="528" r:id="rId50"/>
    <p:sldId id="562" r:id="rId51"/>
    <p:sldId id="561" r:id="rId52"/>
    <p:sldId id="553" r:id="rId53"/>
    <p:sldId id="557" r:id="rId54"/>
    <p:sldId id="443" r:id="rId55"/>
    <p:sldId id="291"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33" autoAdjust="0"/>
  </p:normalViewPr>
  <p:slideViewPr>
    <p:cSldViewPr snapToGrid="0" snapToObjects="1">
      <p:cViewPr>
        <p:scale>
          <a:sx n="90" d="100"/>
          <a:sy n="90" d="100"/>
        </p:scale>
        <p:origin x="-952"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12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0B3C1-32C7-CB48-99F0-9D85BD00FA99}" type="datetimeFigureOut">
              <a:rPr lang="en-US" smtClean="0"/>
              <a:t>5/7/14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A634BB-0068-DC4A-A060-C03221CCA56A}" type="slidenum">
              <a:rPr lang="en-US" smtClean="0"/>
              <a:t>‹#›</a:t>
            </a:fld>
            <a:endParaRPr lang="en-US" dirty="0"/>
          </a:p>
        </p:txBody>
      </p:sp>
    </p:spTree>
    <p:extLst>
      <p:ext uri="{BB962C8B-B14F-4D97-AF65-F5344CB8AC3E}">
        <p14:creationId xmlns:p14="http://schemas.microsoft.com/office/powerpoint/2010/main" val="2912616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34E901-2159-0C4C-A407-3D0DFEF02EDD}" type="datetimeFigureOut">
              <a:rPr lang="en-US" smtClean="0"/>
              <a:t>5/7/14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806A60-9C4E-D543-B9F5-FC5EBB0DC9A4}" type="slidenum">
              <a:rPr lang="en-US" smtClean="0"/>
              <a:t>‹#›</a:t>
            </a:fld>
            <a:endParaRPr lang="en-US" dirty="0"/>
          </a:p>
        </p:txBody>
      </p:sp>
    </p:spTree>
    <p:extLst>
      <p:ext uri="{BB962C8B-B14F-4D97-AF65-F5344CB8AC3E}">
        <p14:creationId xmlns:p14="http://schemas.microsoft.com/office/powerpoint/2010/main" val="30679802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6</a:t>
            </a:fld>
            <a:endParaRPr lang="en-US" dirty="0"/>
          </a:p>
        </p:txBody>
      </p:sp>
    </p:spTree>
    <p:extLst>
      <p:ext uri="{BB962C8B-B14F-4D97-AF65-F5344CB8AC3E}">
        <p14:creationId xmlns:p14="http://schemas.microsoft.com/office/powerpoint/2010/main" val="844897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28</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ED650-DA35-AF44-B49C-007F6ACF2EB6}" type="slidenum">
              <a:rPr lang="en-US"/>
              <a:pPr/>
              <a:t>29</a:t>
            </a:fld>
            <a:endParaRPr lang="en-US" dirty="0"/>
          </a:p>
        </p:txBody>
      </p:sp>
      <p:sp>
        <p:nvSpPr>
          <p:cNvPr id="66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5603"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Tx/>
              <a:buNone/>
            </a:pPr>
            <a:r>
              <a:rPr lang="en-US" sz="1200" i="1" dirty="0" smtClean="0">
                <a:latin typeface="Times New Roman" charset="0"/>
                <a:cs typeface="Arial" charset="0"/>
              </a:rPr>
              <a:t>Bowties</a:t>
            </a:r>
            <a:r>
              <a:rPr lang="en-US" sz="1200" i="1" baseline="0" dirty="0" smtClean="0">
                <a:latin typeface="Times New Roman" charset="0"/>
                <a:cs typeface="Arial" charset="0"/>
              </a:rPr>
              <a:t> for flows w/in layers, and </a:t>
            </a:r>
            <a:r>
              <a:rPr lang="en-US" sz="1200" i="1" dirty="0" smtClean="0">
                <a:latin typeface="Times New Roman" charset="0"/>
                <a:cs typeface="Arial" charset="0"/>
              </a:rPr>
              <a:t>Hourglasses</a:t>
            </a:r>
            <a:r>
              <a:rPr lang="en-US" sz="1200" dirty="0" smtClean="0">
                <a:latin typeface="Times New Roman" charset="0"/>
                <a:cs typeface="Arial" charset="0"/>
              </a:rPr>
              <a:t> for layering of control</a:t>
            </a:r>
          </a:p>
        </p:txBody>
      </p:sp>
      <p:sp>
        <p:nvSpPr>
          <p:cNvPr id="4" name="Slide Number Placeholder 3"/>
          <p:cNvSpPr>
            <a:spLocks noGrp="1"/>
          </p:cNvSpPr>
          <p:nvPr>
            <p:ph type="sldNum" sz="quarter" idx="10"/>
          </p:nvPr>
        </p:nvSpPr>
        <p:spPr/>
        <p:txBody>
          <a:bodyPr/>
          <a:lstStyle/>
          <a:p>
            <a:fld id="{29806A60-9C4E-D543-B9F5-FC5EBB0DC9A4}" type="slidenum">
              <a:rPr lang="en-US" smtClean="0"/>
              <a:t>31</a:t>
            </a:fld>
            <a:endParaRPr lang="en-US" dirty="0"/>
          </a:p>
        </p:txBody>
      </p:sp>
    </p:spTree>
    <p:extLst>
      <p:ext uri="{BB962C8B-B14F-4D97-AF65-F5344CB8AC3E}">
        <p14:creationId xmlns:p14="http://schemas.microsoft.com/office/powerpoint/2010/main" val="269156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32</a:t>
            </a:fld>
            <a:endParaRPr lang="en-US" dirty="0"/>
          </a:p>
        </p:txBody>
      </p:sp>
    </p:spTree>
    <p:extLst>
      <p:ext uri="{BB962C8B-B14F-4D97-AF65-F5344CB8AC3E}">
        <p14:creationId xmlns:p14="http://schemas.microsoft.com/office/powerpoint/2010/main" val="381127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35</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Placeholder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en-US" dirty="0" smtClean="0">
                <a:latin typeface="Arial" pitchFamily="-72" charset="0"/>
              </a:rPr>
              <a:t>.</a:t>
            </a:r>
            <a:endParaRPr lang="en-US" dirty="0">
              <a:latin typeface="Arial" pitchFamily="-7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37</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38</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39</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40</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50C60-9589-5642-BDF9-78AD6F944D12}" type="slidenum">
              <a:rPr lang="en-US" smtClean="0"/>
              <a:t>12</a:t>
            </a:fld>
            <a:endParaRPr lang="en-US" dirty="0"/>
          </a:p>
        </p:txBody>
      </p:sp>
    </p:spTree>
    <p:extLst>
      <p:ext uri="{BB962C8B-B14F-4D97-AF65-F5344CB8AC3E}">
        <p14:creationId xmlns:p14="http://schemas.microsoft.com/office/powerpoint/2010/main" val="336131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pPr/>
              <a:t>41</a:t>
            </a:fld>
            <a:endParaRPr lang="en-US" dirty="0"/>
          </a:p>
        </p:txBody>
      </p:sp>
    </p:spTree>
    <p:extLst>
      <p:ext uri="{BB962C8B-B14F-4D97-AF65-F5344CB8AC3E}">
        <p14:creationId xmlns:p14="http://schemas.microsoft.com/office/powerpoint/2010/main" val="1362645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43</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44</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45</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46</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47</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48</a:t>
            </a:fld>
            <a:endParaRPr lang="en-US" sz="1200" i="0"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49</a:t>
            </a:fld>
            <a:endParaRPr lang="en-US" sz="1200" i="0"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C29FB33-88ED-4ADC-A2A9-B8EB61520A35}" type="slidenum">
              <a:rPr lang="en-US" smtClean="0">
                <a:solidFill>
                  <a:prstClr val="black"/>
                </a:solidFill>
              </a:rPr>
              <a:pPr>
                <a:defRPr/>
              </a:pPr>
              <a:t>50</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53</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fld id="{FF14570F-4F70-3543-9174-0CF7880E9A4C}" type="slidenum">
              <a:rPr lang="en-US" sz="1200"/>
              <a:pPr eaLnBrk="1" hangingPunct="1"/>
              <a:t>14</a:t>
            </a:fld>
            <a:endParaRPr lang="en-US" sz="1200"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s-E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54</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F071A-51C8-A240-AC9C-F8C30A29D6B4}" type="slidenum">
              <a:rPr lang="en-US"/>
              <a:pPr/>
              <a:t>18</a:t>
            </a:fld>
            <a:endParaRPr lang="en-US" dirty="0"/>
          </a:p>
        </p:txBody>
      </p:sp>
      <p:sp>
        <p:nvSpPr>
          <p:cNvPr id="124139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4139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A31C80-89F6-4DE5-8379-E998369F5144}" type="slidenum">
              <a:rPr lang="en-US">
                <a:solidFill>
                  <a:prstClr val="black"/>
                </a:solidFill>
              </a:rPr>
              <a:pPr/>
              <a:t>19</a:t>
            </a:fld>
            <a:endParaRPr lang="en-US" dirty="0">
              <a:solidFill>
                <a:prstClr val="black"/>
              </a:solidFill>
            </a:endParaRPr>
          </a:p>
        </p:txBody>
      </p:sp>
      <p:sp>
        <p:nvSpPr>
          <p:cNvPr id="7176194" name="Rectangle 2"/>
          <p:cNvSpPr>
            <a:spLocks noGrp="1" noRot="1" noChangeAspect="1" noChangeArrowheads="1" noTextEdit="1"/>
          </p:cNvSpPr>
          <p:nvPr>
            <p:ph type="sldImg"/>
          </p:nvPr>
        </p:nvSpPr>
        <p:spPr>
          <a:ln/>
        </p:spPr>
      </p:sp>
      <p:sp>
        <p:nvSpPr>
          <p:cNvPr id="7176195"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Placeholder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en-US" dirty="0" smtClean="0">
                <a:latin typeface="Arial" pitchFamily="-72" charset="0"/>
              </a:rPr>
              <a:t>.</a:t>
            </a:r>
            <a:endParaRPr lang="en-US" dirty="0">
              <a:latin typeface="Arial" pitchFamily="-7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25</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58E67B-7483-D94F-BBD2-ED131FB6938D}" type="datetime1">
              <a:rPr lang="en-US" smtClean="0"/>
              <a:t>5/7/14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2282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1C600F-2302-AC41-9CC5-9F6FCD9214EE}" type="datetime1">
              <a:rPr lang="en-US" smtClean="0"/>
              <a:t>5/7/14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476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E1017B-9B6E-F748-ADB7-984186F515DF}" type="datetime1">
              <a:rPr lang="en-US" smtClean="0"/>
              <a:t>5/7/14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831655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12 ICB TAB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6331"/>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8600" y="1143000"/>
            <a:ext cx="4114800" cy="5257800"/>
          </a:xfrm>
          <a:ln>
            <a:noFill/>
          </a:ln>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079711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8980B-F030-9D40-A971-C8AD0FFF0A19}" type="datetime1">
              <a:rPr lang="en-US" smtClean="0"/>
              <a:t>5/7/14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3558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CFD8D7-496C-BB41-8DBF-9B021EE98471}" type="datetime1">
              <a:rPr lang="en-US" smtClean="0"/>
              <a:t>5/7/14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369386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CD409F-7927-6341-86AD-066BE5476EA5}" type="datetime1">
              <a:rPr lang="en-US" smtClean="0"/>
              <a:t>5/7/14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075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A3459-1AAA-AF47-863F-28B42763BAA8}" type="datetime1">
              <a:rPr lang="en-US" smtClean="0"/>
              <a:t>5/7/14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2935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2998E7-B90E-5D40-8FA9-63E41CDDE9C2}" type="datetime1">
              <a:rPr lang="en-US" smtClean="0"/>
              <a:t>5/7/14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6234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0A58E-3C2C-EB4A-9F5B-CD79359F3B35}" type="datetime1">
              <a:rPr lang="en-US" smtClean="0"/>
              <a:t>5/7/14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9380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5B03B-1016-6A44-9177-AF244760EEC3}" type="datetime1">
              <a:rPr lang="en-US" smtClean="0"/>
              <a:t>5/7/14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4527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6215B-1AB4-8F4F-B20B-4C4AEB7A38A4}" type="datetime1">
              <a:rPr lang="en-US" smtClean="0"/>
              <a:t>5/7/14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126128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9D500-5456-184C-9A41-7B9CF9617517}" type="datetime1">
              <a:rPr lang="en-US" smtClean="0"/>
              <a:t>5/7/14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837FD-8F87-7743-AB44-21CAE7E625D8}" type="slidenum">
              <a:rPr lang="en-US" smtClean="0"/>
              <a:t>‹#›</a:t>
            </a:fld>
            <a:endParaRPr lang="en-US" dirty="0"/>
          </a:p>
        </p:txBody>
      </p:sp>
    </p:spTree>
    <p:extLst>
      <p:ext uri="{BB962C8B-B14F-4D97-AF65-F5344CB8AC3E}">
        <p14:creationId xmlns:p14="http://schemas.microsoft.com/office/powerpoint/2010/main" val="192573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mm@uoregon.edu" TargetMode="External"/><Relationship Id="rId4" Type="http://schemas.openxmlformats.org/officeDocument/2006/relationships/hyperlink" Target="mailto:dmm@1-4-5.net" TargetMode="External"/><Relationship Id="rId5" Type="http://schemas.openxmlformats.org/officeDocument/2006/relationships/hyperlink" Target="http://www.1-4-5.net/~dmm/talks/nanog61.pptx" TargetMode="External"/><Relationship Id="rId6" Type="http://schemas.openxmlformats.org/officeDocument/2006/relationships/image" Target="../media/image1.jpg"/><Relationship Id="rId7" Type="http://schemas.openxmlformats.org/officeDocument/2006/relationships/image" Target="../media/image2.jpg"/><Relationship Id="rId8" Type="http://schemas.openxmlformats.org/officeDocument/2006/relationships/image" Target="../media/image3.jpg"/><Relationship Id="rId9"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hyperlink" Target="mailto:dmm@brocad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hyperlink" Target="http://www.cds.caltech.edu/~doyle/wiki/images/0/05/ScienceOnlinePDF.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ooledbyrandomness.com" TargetMode="Externa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ds.caltech.edu/~doyle/wiki/images/0/05/ScienceOnlinePDF.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9.emf"/><Relationship Id="rId5" Type="http://schemas.openxmlformats.org/officeDocument/2006/relationships/oleObject" Target="../embeddings/oleObject3.bin"/><Relationship Id="rId6" Type="http://schemas.openxmlformats.org/officeDocument/2006/relationships/image" Target="../media/image20.emf"/><Relationship Id="rId7" Type="http://schemas.openxmlformats.org/officeDocument/2006/relationships/image" Target="../media/image21.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www.princeton.edu/~chiangm/layering.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hyperlink" Target="http://www.iab.org/wp-content/IAB-uploads/2011/03/hourglass-london-ietf.pdf" TargetMode="External"/><Relationship Id="rId4" Type="http://schemas.openxmlformats.org/officeDocument/2006/relationships/image" Target="../media/image22.png"/><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png"/><Relationship Id="rId6" Type="http://schemas.microsoft.com/office/2007/relationships/hdphoto" Target="../media/hdphoto1.wdp"/><Relationship Id="rId7" Type="http://schemas.openxmlformats.org/officeDocument/2006/relationships/hyperlink" Target="http://packetpushers.net/artificial-intelligence-brains-networks-bugs-complexity/" TargetMode="External"/><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3" Type="http://schemas.openxmlformats.org/officeDocument/2006/relationships/hyperlink" Target="http://io9.com/how-skynet-might-emerge-from-simple-physics-482402911" TargetMode="External"/><Relationship Id="rId4" Type="http://schemas.openxmlformats.org/officeDocument/2006/relationships/hyperlink" Target="http://www.alexwg.org/" TargetMode="External"/><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cds.caltech.edu/~doyle/wiki/images/0/05/ScienceOnlinePDF.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conferences.sigcomm.org/sigcomm/2014/tutorial-theory+eng.php" TargetMode="External"/><Relationship Id="rId4" Type="http://schemas.openxmlformats.org/officeDocument/2006/relationships/hyperlink" Target="http://www.princeton.edu/~chiangm/layering.pdf" TargetMode="External"/><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hyperlink" Target="http://www.sdncentral.com/education/david-meyer-reflections-opendaylight-open-source-project-brocade/2014/0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hyperlink" Target="https://www.youtube.com/watch?v=HrMU1GgyxL8"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9" y="59765"/>
            <a:ext cx="9018683" cy="1778000"/>
          </a:xfrm>
        </p:spPr>
        <p:txBody>
          <a:bodyPr>
            <a:noAutofit/>
          </a:bodyPr>
          <a:lstStyle/>
          <a:p>
            <a:r>
              <a:rPr lang="en-US" sz="3800" dirty="0" smtClean="0"/>
              <a:t>On The Hidden Nature of Complex Systems</a:t>
            </a:r>
            <a:br>
              <a:rPr lang="en-US" sz="3800" dirty="0" smtClean="0"/>
            </a:br>
            <a:r>
              <a:rPr lang="en-US" sz="2400" dirty="0"/>
              <a:t> </a:t>
            </a:r>
            <a:r>
              <a:rPr lang="en-US" sz="2000" dirty="0"/>
              <a:t>Macro Trends, Architecture</a:t>
            </a:r>
            <a:r>
              <a:rPr lang="en-US" sz="2000" dirty="0" smtClean="0"/>
              <a:t>, Nets, Grids, Bugs, Brains, and the Meaning of Life</a:t>
            </a:r>
            <a:endParaRPr lang="en-US" sz="2000" dirty="0"/>
          </a:p>
        </p:txBody>
      </p:sp>
      <p:sp>
        <p:nvSpPr>
          <p:cNvPr id="3" name="Subtitle 2"/>
          <p:cNvSpPr>
            <a:spLocks noGrp="1"/>
          </p:cNvSpPr>
          <p:nvPr>
            <p:ph type="subTitle" idx="1"/>
          </p:nvPr>
        </p:nvSpPr>
        <p:spPr>
          <a:xfrm>
            <a:off x="1371600" y="5121352"/>
            <a:ext cx="6400800" cy="1403965"/>
          </a:xfrm>
        </p:spPr>
        <p:txBody>
          <a:bodyPr>
            <a:normAutofit/>
          </a:bodyPr>
          <a:lstStyle/>
          <a:p>
            <a:r>
              <a:rPr lang="en-US" sz="1400" dirty="0"/>
              <a:t>David Meyer</a:t>
            </a:r>
          </a:p>
          <a:p>
            <a:r>
              <a:rPr lang="en-US" sz="1400" dirty="0"/>
              <a:t>CTO and Chief Scientist, Brocade </a:t>
            </a:r>
          </a:p>
          <a:p>
            <a:r>
              <a:rPr lang="en-US" sz="1400" dirty="0"/>
              <a:t>Director, Advanced Technology Center, University of Oregon</a:t>
            </a:r>
          </a:p>
          <a:p>
            <a:r>
              <a:rPr lang="en-US" sz="1400" smtClean="0">
                <a:hlinkClick r:id="rId2"/>
              </a:rPr>
              <a:t>dmm</a:t>
            </a:r>
            <a:r>
              <a:rPr lang="en-US" sz="1400" dirty="0">
                <a:hlinkClick r:id="rId2"/>
              </a:rPr>
              <a:t>@{brocade.com</a:t>
            </a:r>
            <a:r>
              <a:rPr lang="en-US" sz="1400" dirty="0"/>
              <a:t>,</a:t>
            </a:r>
            <a:r>
              <a:rPr lang="en-US" sz="1400" dirty="0">
                <a:hlinkClick r:id="rId3"/>
              </a:rPr>
              <a:t>uoregon.edu</a:t>
            </a:r>
            <a:r>
              <a:rPr lang="en-US" sz="1400" dirty="0"/>
              <a:t>,</a:t>
            </a:r>
            <a:r>
              <a:rPr lang="en-US" sz="1400" dirty="0">
                <a:hlinkClick r:id="rId4"/>
              </a:rPr>
              <a:t>1-4-5.net</a:t>
            </a:r>
            <a:r>
              <a:rPr lang="en-US" sz="1400" dirty="0"/>
              <a:t>,</a:t>
            </a:r>
            <a:r>
              <a:rPr lang="en-US" sz="1400" dirty="0">
                <a:solidFill>
                  <a:srgbClr val="3366FF"/>
                </a:solidFill>
              </a:rPr>
              <a:t>…}</a:t>
            </a:r>
          </a:p>
          <a:p>
            <a:r>
              <a:rPr lang="en-US" sz="1400" dirty="0" smtClean="0">
                <a:hlinkClick r:id="rId5"/>
              </a:rPr>
              <a:t>http://www.1-4-5.net/~dmm/talks/hidden.pptx</a:t>
            </a:r>
            <a:endParaRPr lang="en-US" sz="1400" dirty="0" smtClean="0"/>
          </a:p>
        </p:txBody>
      </p:sp>
      <p:sp>
        <p:nvSpPr>
          <p:cNvPr id="6" name="Slide Number Placeholder 5"/>
          <p:cNvSpPr>
            <a:spLocks noGrp="1"/>
          </p:cNvSpPr>
          <p:nvPr>
            <p:ph type="sldNum" sz="quarter" idx="12"/>
          </p:nvPr>
        </p:nvSpPr>
        <p:spPr/>
        <p:txBody>
          <a:bodyPr/>
          <a:lstStyle/>
          <a:p>
            <a:fld id="{21F837FD-8F87-7743-AB44-21CAE7E625D8}" type="slidenum">
              <a:rPr lang="en-US" smtClean="0"/>
              <a:t>1</a:t>
            </a:fld>
            <a:endParaRPr lang="en-US" dirty="0"/>
          </a:p>
        </p:txBody>
      </p:sp>
      <p:grpSp>
        <p:nvGrpSpPr>
          <p:cNvPr id="4" name="Group 3"/>
          <p:cNvGrpSpPr/>
          <p:nvPr/>
        </p:nvGrpSpPr>
        <p:grpSpPr>
          <a:xfrm>
            <a:off x="237125" y="2128164"/>
            <a:ext cx="8669751" cy="2552609"/>
            <a:chOff x="235165" y="1837765"/>
            <a:chExt cx="8669751" cy="2552609"/>
          </a:xfrm>
        </p:grpSpPr>
        <p:sp>
          <p:nvSpPr>
            <p:cNvPr id="5" name="Rectangle 4"/>
            <p:cNvSpPr/>
            <p:nvPr/>
          </p:nvSpPr>
          <p:spPr>
            <a:xfrm>
              <a:off x="235165" y="1837765"/>
              <a:ext cx="8669751" cy="255260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457200" y="2108734"/>
              <a:ext cx="8229600" cy="1953823"/>
              <a:chOff x="457200" y="2527920"/>
              <a:chExt cx="7561738" cy="1439862"/>
            </a:xfrm>
          </p:grpSpPr>
          <p:pic>
            <p:nvPicPr>
              <p:cNvPr id="9" name="Picture 8" descr="drosophli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542239"/>
                <a:ext cx="1950720" cy="1411224"/>
              </a:xfrm>
              <a:prstGeom prst="rect">
                <a:avLst/>
              </a:prstGeom>
            </p:spPr>
          </p:pic>
          <p:pic>
            <p:nvPicPr>
              <p:cNvPr id="10" name="Picture 9" descr="chickade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5035" y="2527920"/>
                <a:ext cx="1727834" cy="1439862"/>
              </a:xfrm>
              <a:prstGeom prst="rect">
                <a:avLst/>
              </a:prstGeom>
            </p:spPr>
          </p:pic>
          <p:pic>
            <p:nvPicPr>
              <p:cNvPr id="11" name="Picture 10" descr="ba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869" y="2527920"/>
                <a:ext cx="2223181" cy="1439862"/>
              </a:xfrm>
              <a:prstGeom prst="rect">
                <a:avLst/>
              </a:prstGeom>
            </p:spPr>
          </p:pic>
          <p:pic>
            <p:nvPicPr>
              <p:cNvPr id="12" name="Picture 11" descr="a38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6050" y="2527920"/>
                <a:ext cx="1882888" cy="1439862"/>
              </a:xfrm>
              <a:prstGeom prst="rect">
                <a:avLst/>
              </a:prstGeom>
            </p:spPr>
          </p:pic>
        </p:grpSp>
      </p:grpSp>
    </p:spTree>
    <p:extLst>
      <p:ext uri="{BB962C8B-B14F-4D97-AF65-F5344CB8AC3E}">
        <p14:creationId xmlns:p14="http://schemas.microsoft.com/office/powerpoint/2010/main" val="34400838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70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Goals for this Talk</a:t>
            </a:r>
          </a:p>
          <a:p>
            <a:endParaRPr lang="en-US" sz="3100" dirty="0"/>
          </a:p>
          <a:p>
            <a:r>
              <a:rPr lang="en-US" sz="3100" strike="sngStrike" dirty="0" smtClean="0"/>
              <a:t>A Few Macro Trends</a:t>
            </a:r>
          </a:p>
          <a:p>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10</a:t>
            </a:fld>
            <a:endParaRPr lang="en-US" dirty="0"/>
          </a:p>
        </p:txBody>
      </p:sp>
    </p:spTree>
    <p:extLst>
      <p:ext uri="{BB962C8B-B14F-4D97-AF65-F5344CB8AC3E}">
        <p14:creationId xmlns:p14="http://schemas.microsoft.com/office/powerpoint/2010/main" val="41459922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35" y="149895"/>
            <a:ext cx="8810898" cy="1143000"/>
          </a:xfrm>
        </p:spPr>
        <p:txBody>
          <a:bodyPr>
            <a:normAutofit fontScale="90000"/>
          </a:bodyPr>
          <a:lstStyle/>
          <a:p>
            <a:r>
              <a:rPr lang="en-US" dirty="0" smtClean="0"/>
              <a:t>What is Complexity and Why is it Hidden?</a:t>
            </a:r>
            <a:endParaRPr lang="en-US" dirty="0"/>
          </a:p>
        </p:txBody>
      </p:sp>
      <p:sp>
        <p:nvSpPr>
          <p:cNvPr id="3" name="Content Placeholder 2"/>
          <p:cNvSpPr>
            <a:spLocks noGrp="1"/>
          </p:cNvSpPr>
          <p:nvPr>
            <p:ph idx="1"/>
          </p:nvPr>
        </p:nvSpPr>
        <p:spPr>
          <a:xfrm>
            <a:off x="457200" y="1366661"/>
            <a:ext cx="8229600" cy="4989689"/>
          </a:xfrm>
        </p:spPr>
        <p:txBody>
          <a:bodyPr>
            <a:normAutofit fontScale="92500" lnSpcReduction="10000"/>
          </a:bodyPr>
          <a:lstStyle/>
          <a:p>
            <a:r>
              <a:rPr lang="en-US" dirty="0" smtClean="0"/>
              <a:t>Hidden?</a:t>
            </a:r>
          </a:p>
          <a:p>
            <a:pPr lvl="1"/>
            <a:r>
              <a:rPr lang="en-US" dirty="0" smtClean="0"/>
              <a:t>Anti-lock/anti-skid brakes, packet loss, OS kernels, power grids, SDN controllers, lunar landing systems, …</a:t>
            </a:r>
          </a:p>
          <a:p>
            <a:pPr lvl="1"/>
            <a:r>
              <a:rPr lang="en-US" dirty="0" smtClean="0"/>
              <a:t>You don’t notice they are there until they fail</a:t>
            </a:r>
          </a:p>
          <a:p>
            <a:pPr lvl="2"/>
            <a:r>
              <a:rPr lang="en-US" dirty="0" smtClean="0"/>
              <a:t>frequently catastrophically</a:t>
            </a:r>
          </a:p>
          <a:p>
            <a:pPr lvl="1"/>
            <a:r>
              <a:rPr lang="en-US" dirty="0" smtClean="0"/>
              <a:t>The hidden nature of complexity is fundamental</a:t>
            </a:r>
          </a:p>
          <a:p>
            <a:endParaRPr lang="en-US" dirty="0" smtClean="0"/>
          </a:p>
          <a:p>
            <a:r>
              <a:rPr lang="en-US" dirty="0" smtClean="0"/>
              <a:t>So what is Complexity?</a:t>
            </a:r>
          </a:p>
          <a:p>
            <a:pPr lvl="1"/>
            <a:r>
              <a:rPr lang="en-US" dirty="0" smtClean="0"/>
              <a:t>Complexity </a:t>
            </a:r>
            <a:r>
              <a:rPr lang="en-US" dirty="0"/>
              <a:t>is about creating </a:t>
            </a:r>
            <a:r>
              <a:rPr lang="en-US" i="1" dirty="0"/>
              <a:t>robustness </a:t>
            </a:r>
            <a:r>
              <a:rPr lang="en-US" dirty="0" smtClean="0"/>
              <a:t>to </a:t>
            </a:r>
            <a:r>
              <a:rPr lang="en-US" dirty="0"/>
              <a:t>environmental and component </a:t>
            </a:r>
            <a:r>
              <a:rPr lang="en-US" dirty="0" smtClean="0"/>
              <a:t>uncertainty</a:t>
            </a:r>
          </a:p>
          <a:p>
            <a:pPr lvl="1"/>
            <a:r>
              <a:rPr lang="en-US" dirty="0" smtClean="0"/>
              <a:t>Ok, then what is Robustness?</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11</a:t>
            </a:fld>
            <a:endParaRPr lang="en-US" dirty="0"/>
          </a:p>
        </p:txBody>
      </p:sp>
    </p:spTree>
    <p:extLst>
      <p:ext uri="{BB962C8B-B14F-4D97-AF65-F5344CB8AC3E}">
        <p14:creationId xmlns:p14="http://schemas.microsoft.com/office/powerpoint/2010/main" val="2290012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66" y="170050"/>
            <a:ext cx="8909668" cy="1099950"/>
          </a:xfrm>
        </p:spPr>
        <p:txBody>
          <a:bodyPr>
            <a:normAutofit fontScale="90000"/>
          </a:bodyPr>
          <a:lstStyle/>
          <a:p>
            <a:r>
              <a:rPr lang="en-US" dirty="0" smtClean="0"/>
              <a:t>Robustness is a Generalized </a:t>
            </a:r>
            <a:br>
              <a:rPr lang="en-US" dirty="0" smtClean="0"/>
            </a:br>
            <a:r>
              <a:rPr lang="en-US" dirty="0" smtClean="0"/>
              <a:t>System Feature</a:t>
            </a:r>
            <a:endParaRPr lang="en-US" sz="3600" dirty="0"/>
          </a:p>
        </p:txBody>
      </p:sp>
      <p:sp>
        <p:nvSpPr>
          <p:cNvPr id="3" name="Content Placeholder 2"/>
          <p:cNvSpPr>
            <a:spLocks noGrp="1"/>
          </p:cNvSpPr>
          <p:nvPr>
            <p:ph idx="1"/>
          </p:nvPr>
        </p:nvSpPr>
        <p:spPr>
          <a:xfrm>
            <a:off x="282207" y="1501450"/>
            <a:ext cx="8627461" cy="5196273"/>
          </a:xfrm>
        </p:spPr>
        <p:txBody>
          <a:bodyPr>
            <a:normAutofit fontScale="92500" lnSpcReduction="20000"/>
          </a:bodyPr>
          <a:lstStyle/>
          <a:p>
            <a:pPr marL="457200" lvl="1" indent="0">
              <a:buNone/>
            </a:pPr>
            <a:endParaRPr lang="en-US" sz="2400" dirty="0" smtClean="0"/>
          </a:p>
          <a:p>
            <a:r>
              <a:rPr lang="en-US" sz="2800" b="1" dirty="0" smtClean="0"/>
              <a:t>Scalability</a:t>
            </a:r>
            <a:r>
              <a:rPr lang="en-US" sz="2800" dirty="0" smtClean="0"/>
              <a:t> </a:t>
            </a:r>
            <a:r>
              <a:rPr lang="en-US" sz="2800" dirty="0"/>
              <a:t>is </a:t>
            </a:r>
            <a:r>
              <a:rPr lang="en-US" sz="2800" i="1" dirty="0"/>
              <a:t>robustness</a:t>
            </a:r>
            <a:r>
              <a:rPr lang="en-US" sz="2800" dirty="0"/>
              <a:t> to changes to the size and complexity of </a:t>
            </a:r>
            <a:r>
              <a:rPr lang="en-US" sz="2800" dirty="0" smtClean="0"/>
              <a:t>a system </a:t>
            </a:r>
            <a:r>
              <a:rPr lang="en-US" sz="2800" dirty="0"/>
              <a:t>as a </a:t>
            </a:r>
            <a:r>
              <a:rPr lang="en-US" sz="2800" dirty="0" smtClean="0"/>
              <a:t>whole</a:t>
            </a:r>
          </a:p>
          <a:p>
            <a:endParaRPr lang="en-US" sz="2800" b="1" dirty="0" smtClean="0">
              <a:solidFill>
                <a:srgbClr val="FF0000"/>
              </a:solidFill>
            </a:endParaRPr>
          </a:p>
          <a:p>
            <a:r>
              <a:rPr lang="en-US" sz="2800" b="1" dirty="0" smtClean="0">
                <a:solidFill>
                  <a:srgbClr val="000000"/>
                </a:solidFill>
              </a:rPr>
              <a:t>Evolvability</a:t>
            </a:r>
            <a:r>
              <a:rPr lang="en-US" sz="2800" dirty="0" smtClean="0">
                <a:solidFill>
                  <a:srgbClr val="000000"/>
                </a:solidFill>
              </a:rPr>
              <a:t> </a:t>
            </a:r>
            <a:r>
              <a:rPr lang="en-US" sz="2800" dirty="0">
                <a:solidFill>
                  <a:srgbClr val="000000"/>
                </a:solidFill>
              </a:rPr>
              <a:t>is </a:t>
            </a:r>
            <a:r>
              <a:rPr lang="en-US" sz="2800" i="1" dirty="0">
                <a:solidFill>
                  <a:srgbClr val="000000"/>
                </a:solidFill>
              </a:rPr>
              <a:t>robustness</a:t>
            </a:r>
            <a:r>
              <a:rPr lang="en-US" sz="2800" dirty="0">
                <a:solidFill>
                  <a:srgbClr val="000000"/>
                </a:solidFill>
              </a:rPr>
              <a:t> of lineages to changes on </a:t>
            </a:r>
            <a:r>
              <a:rPr lang="en-US" sz="2800" dirty="0" smtClean="0">
                <a:solidFill>
                  <a:srgbClr val="000000"/>
                </a:solidFill>
              </a:rPr>
              <a:t>various (usually long) time </a:t>
            </a:r>
            <a:r>
              <a:rPr lang="en-US" sz="2800" dirty="0">
                <a:solidFill>
                  <a:srgbClr val="000000"/>
                </a:solidFill>
              </a:rPr>
              <a:t>scales</a:t>
            </a:r>
          </a:p>
          <a:p>
            <a:pPr marL="0" indent="0">
              <a:buNone/>
            </a:pPr>
            <a:endParaRPr lang="en-US" sz="2800" dirty="0">
              <a:solidFill>
                <a:srgbClr val="FF0000"/>
              </a:solidFill>
            </a:endParaRPr>
          </a:p>
          <a:p>
            <a:r>
              <a:rPr lang="en-US" sz="2800" dirty="0" smtClean="0"/>
              <a:t>Other system features cast as robustness</a:t>
            </a:r>
          </a:p>
          <a:p>
            <a:pPr lvl="1"/>
            <a:r>
              <a:rPr lang="en-US" sz="2400" b="1" dirty="0" smtClean="0"/>
              <a:t>Reliability</a:t>
            </a:r>
            <a:r>
              <a:rPr lang="en-US" sz="2400" dirty="0" smtClean="0"/>
              <a:t> is </a:t>
            </a:r>
            <a:r>
              <a:rPr lang="en-US" sz="2400" i="1" dirty="0" smtClean="0"/>
              <a:t>robustness</a:t>
            </a:r>
            <a:r>
              <a:rPr lang="en-US" sz="2400" dirty="0" smtClean="0"/>
              <a:t> to component failures</a:t>
            </a:r>
            <a:endParaRPr lang="en-US" sz="2800" b="1" dirty="0" smtClean="0"/>
          </a:p>
          <a:p>
            <a:pPr lvl="1"/>
            <a:r>
              <a:rPr lang="en-US" sz="2400" b="1" dirty="0" smtClean="0"/>
              <a:t>Efficiency</a:t>
            </a:r>
            <a:r>
              <a:rPr lang="en-US" sz="2400" dirty="0"/>
              <a:t> </a:t>
            </a:r>
            <a:r>
              <a:rPr lang="en-US" sz="2400" dirty="0" smtClean="0"/>
              <a:t>is </a:t>
            </a:r>
            <a:r>
              <a:rPr lang="en-US" sz="2400" i="1" dirty="0" smtClean="0"/>
              <a:t>robustness</a:t>
            </a:r>
            <a:r>
              <a:rPr lang="en-US" sz="2400" dirty="0" smtClean="0"/>
              <a:t> to resource scarcity</a:t>
            </a:r>
            <a:endParaRPr lang="en-US" sz="2800" b="1" dirty="0" smtClean="0"/>
          </a:p>
          <a:p>
            <a:pPr lvl="1"/>
            <a:r>
              <a:rPr lang="en-US" sz="2400" b="1" dirty="0" smtClean="0"/>
              <a:t>Modularity</a:t>
            </a:r>
            <a:r>
              <a:rPr lang="en-US" sz="2400" dirty="0" smtClean="0"/>
              <a:t> is </a:t>
            </a:r>
            <a:r>
              <a:rPr lang="en-US" sz="2400" i="1" dirty="0" smtClean="0"/>
              <a:t>robustness</a:t>
            </a:r>
            <a:r>
              <a:rPr lang="en-US" sz="2400" dirty="0" smtClean="0"/>
              <a:t> to component rearrangements</a:t>
            </a:r>
          </a:p>
          <a:p>
            <a:endParaRPr lang="en-US" dirty="0" smtClean="0"/>
          </a:p>
          <a:p>
            <a:r>
              <a:rPr lang="en-US" sz="2600" dirty="0" smtClean="0"/>
              <a:t>Of course, these are the features we’re seeking from the network</a:t>
            </a:r>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12</a:t>
            </a:fld>
            <a:endParaRPr lang="en-US" dirty="0"/>
          </a:p>
        </p:txBody>
      </p:sp>
    </p:spTree>
    <p:extLst>
      <p:ext uri="{BB962C8B-B14F-4D97-AF65-F5344CB8AC3E}">
        <p14:creationId xmlns:p14="http://schemas.microsoft.com/office/powerpoint/2010/main" val="2563276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4"/>
            <a:ext cx="8229600" cy="1186714"/>
          </a:xfrm>
        </p:spPr>
        <p:txBody>
          <a:bodyPr>
            <a:normAutofit/>
          </a:bodyPr>
          <a:lstStyle/>
          <a:p>
            <a:r>
              <a:rPr lang="en-US" dirty="0" smtClean="0"/>
              <a:t>A Bit More Formally</a:t>
            </a:r>
            <a:endParaRPr lang="en-US" dirty="0"/>
          </a:p>
        </p:txBody>
      </p:sp>
      <p:sp>
        <p:nvSpPr>
          <p:cNvPr id="3" name="Content Placeholder 2"/>
          <p:cNvSpPr>
            <a:spLocks noGrp="1"/>
          </p:cNvSpPr>
          <p:nvPr>
            <p:ph idx="1"/>
          </p:nvPr>
        </p:nvSpPr>
        <p:spPr>
          <a:xfrm>
            <a:off x="457200" y="1266175"/>
            <a:ext cx="8385005" cy="5455299"/>
          </a:xfrm>
        </p:spPr>
        <p:txBody>
          <a:bodyPr>
            <a:normAutofit fontScale="92500" lnSpcReduction="20000"/>
          </a:bodyPr>
          <a:lstStyle/>
          <a:p>
            <a:pPr marL="0" indent="0">
              <a:buNone/>
            </a:pPr>
            <a:endParaRPr lang="en-US" sz="800" dirty="0"/>
          </a:p>
          <a:p>
            <a:r>
              <a:rPr lang="en-US" sz="1800" b="1" i="1" dirty="0" smtClean="0"/>
              <a:t>Robustness</a:t>
            </a:r>
            <a:r>
              <a:rPr lang="en-US" sz="1800" i="1" dirty="0" smtClean="0"/>
              <a:t> is the preservation of a certain property in the presence of uncertainty in components or the environment </a:t>
            </a:r>
          </a:p>
          <a:p>
            <a:pPr lvl="1"/>
            <a:r>
              <a:rPr lang="en-US" sz="1600" dirty="0" smtClean="0"/>
              <a:t>Obviously a core Internet design principle</a:t>
            </a:r>
          </a:p>
          <a:p>
            <a:pPr lvl="1"/>
            <a:r>
              <a:rPr lang="en-US" sz="1600" dirty="0" smtClean="0"/>
              <a:t>Systems Biology: Biological </a:t>
            </a:r>
            <a:r>
              <a:rPr lang="en-US" sz="1600" dirty="0"/>
              <a:t>systems are designed such that their </a:t>
            </a:r>
            <a:r>
              <a:rPr lang="en-US" sz="1600" dirty="0" smtClean="0"/>
              <a:t>important functions are insensitive </a:t>
            </a:r>
            <a:r>
              <a:rPr lang="en-US" sz="1600" dirty="0"/>
              <a:t>to the naturally </a:t>
            </a:r>
            <a:r>
              <a:rPr lang="en-US" sz="1600" dirty="0" smtClean="0"/>
              <a:t>occurring variations in their parameters.</a:t>
            </a:r>
            <a:r>
              <a:rPr lang="en-US" sz="1400" dirty="0" smtClean="0"/>
              <a:t>	</a:t>
            </a:r>
            <a:endParaRPr lang="en-US" dirty="0"/>
          </a:p>
          <a:p>
            <a:pPr lvl="2"/>
            <a:r>
              <a:rPr lang="en-US" sz="1400" dirty="0"/>
              <a:t>Limits the number of designs that can actually work in the </a:t>
            </a:r>
            <a:r>
              <a:rPr lang="en-US" sz="1400" dirty="0" smtClean="0"/>
              <a:t>real environment</a:t>
            </a:r>
          </a:p>
          <a:p>
            <a:pPr lvl="2"/>
            <a:r>
              <a:rPr lang="en-US" sz="1400" dirty="0" smtClean="0"/>
              <a:t>Exact adaptation in bacteria chemotaxis</a:t>
            </a:r>
          </a:p>
          <a:p>
            <a:pPr marL="0" indent="0">
              <a:buNone/>
            </a:pPr>
            <a:endParaRPr lang="en-US" sz="1800" b="1" dirty="0" smtClean="0"/>
          </a:p>
          <a:p>
            <a:r>
              <a:rPr lang="en-US" sz="1800" b="1" i="1" dirty="0" smtClean="0"/>
              <a:t>Fragility</a:t>
            </a:r>
            <a:r>
              <a:rPr lang="en-US" sz="1800" dirty="0" smtClean="0"/>
              <a:t> is the opposite of robustness</a:t>
            </a:r>
          </a:p>
          <a:p>
            <a:pPr lvl="1"/>
            <a:r>
              <a:rPr lang="en-US" sz="1600" dirty="0" smtClean="0"/>
              <a:t>Another way to think about fragility </a:t>
            </a:r>
          </a:p>
          <a:p>
            <a:pPr lvl="2"/>
            <a:r>
              <a:rPr lang="en-US" sz="1300" dirty="0" smtClean="0"/>
              <a:t>Technical: You are fragile if you depend on 2nd order effects (acceleration) and the “harm” curve is concave</a:t>
            </a:r>
          </a:p>
          <a:p>
            <a:pPr lvl="1"/>
            <a:r>
              <a:rPr lang="en-US" sz="1600" dirty="0" smtClean="0"/>
              <a:t>A little more on this in the next few slides…</a:t>
            </a:r>
          </a:p>
          <a:p>
            <a:pPr marL="0" indent="0">
              <a:buNone/>
            </a:pPr>
            <a:endParaRPr lang="en-US" sz="1800" dirty="0" smtClean="0"/>
          </a:p>
          <a:p>
            <a:r>
              <a:rPr lang="en-US" sz="1800" dirty="0" smtClean="0"/>
              <a:t>A </a:t>
            </a:r>
            <a:r>
              <a:rPr lang="en-US" sz="1800" dirty="0"/>
              <a:t>system can have a </a:t>
            </a:r>
            <a:r>
              <a:rPr lang="en-US" sz="1800" i="1" dirty="0" smtClean="0"/>
              <a:t>property</a:t>
            </a:r>
            <a:r>
              <a:rPr lang="en-US" sz="1800" dirty="0" smtClean="0"/>
              <a:t> </a:t>
            </a:r>
            <a:r>
              <a:rPr lang="en-US" sz="1800" dirty="0"/>
              <a:t>that is </a:t>
            </a:r>
            <a:r>
              <a:rPr lang="en-US" sz="1800" i="1" dirty="0"/>
              <a:t>robust</a:t>
            </a:r>
            <a:r>
              <a:rPr lang="en-US" sz="1800" dirty="0"/>
              <a:t> to one set of perturbations and yet </a:t>
            </a:r>
            <a:r>
              <a:rPr lang="en-US" sz="1800" i="1" dirty="0"/>
              <a:t>fragile </a:t>
            </a:r>
            <a:r>
              <a:rPr lang="en-US" sz="1800" dirty="0"/>
              <a:t>for </a:t>
            </a:r>
            <a:r>
              <a:rPr lang="en-US" sz="1800" dirty="0" smtClean="0"/>
              <a:t>a </a:t>
            </a:r>
            <a:r>
              <a:rPr lang="en-US" sz="1800" i="1" dirty="0"/>
              <a:t>different </a:t>
            </a:r>
            <a:r>
              <a:rPr lang="en-US" sz="1800" i="1" dirty="0" smtClean="0"/>
              <a:t>property </a:t>
            </a:r>
            <a:r>
              <a:rPr lang="en-US" sz="1800" dirty="0"/>
              <a:t>and/or </a:t>
            </a:r>
            <a:r>
              <a:rPr lang="en-US" sz="1800" dirty="0" smtClean="0"/>
              <a:t>perturbation </a:t>
            </a:r>
            <a:r>
              <a:rPr lang="en-US" sz="1800" dirty="0" smtClean="0">
                <a:sym typeface="Wingdings"/>
              </a:rPr>
              <a:t> the system is </a:t>
            </a:r>
            <a:r>
              <a:rPr lang="en-US" sz="1800" b="1" i="1" dirty="0" smtClean="0">
                <a:sym typeface="Wingdings"/>
              </a:rPr>
              <a:t>Robust Yet Fragile</a:t>
            </a:r>
          </a:p>
          <a:p>
            <a:pPr lvl="1"/>
            <a:r>
              <a:rPr lang="en-US" sz="1600" dirty="0" smtClean="0">
                <a:sym typeface="Wingdings"/>
              </a:rPr>
              <a:t>Or the system may collapse if it experiences perturbations above a certain threshold (K-fragile)</a:t>
            </a:r>
            <a:endParaRPr lang="en-US" sz="1600" dirty="0" smtClean="0"/>
          </a:p>
          <a:p>
            <a:pPr lvl="1"/>
            <a:endParaRPr lang="en-US" sz="1600" dirty="0" smtClean="0"/>
          </a:p>
          <a:p>
            <a:r>
              <a:rPr lang="en-US" sz="1800" dirty="0" smtClean="0"/>
              <a:t>For example, a possible </a:t>
            </a:r>
            <a:r>
              <a:rPr lang="en-US" sz="1800" b="1" i="1" dirty="0" smtClean="0"/>
              <a:t>RYF </a:t>
            </a:r>
            <a:r>
              <a:rPr lang="en-US" sz="1800" b="1" i="1" dirty="0"/>
              <a:t>tradeoff </a:t>
            </a:r>
            <a:r>
              <a:rPr lang="en-US" sz="1800" dirty="0"/>
              <a:t>is that a system with high efficiency (i.e., </a:t>
            </a:r>
            <a:r>
              <a:rPr lang="en-US" sz="1800" dirty="0" smtClean="0"/>
              <a:t>using minimal </a:t>
            </a:r>
            <a:r>
              <a:rPr lang="en-US" sz="1800" dirty="0"/>
              <a:t>system resources) might be unreliable (i.e., fragile </a:t>
            </a:r>
            <a:r>
              <a:rPr lang="en-US" sz="1800" dirty="0" smtClean="0"/>
              <a:t>to component </a:t>
            </a:r>
            <a:r>
              <a:rPr lang="en-US" sz="1800" dirty="0"/>
              <a:t>failure) or hard to </a:t>
            </a:r>
            <a:r>
              <a:rPr lang="en-US" sz="1800" dirty="0" smtClean="0"/>
              <a:t>evolve</a:t>
            </a:r>
          </a:p>
          <a:p>
            <a:pPr lvl="1"/>
            <a:r>
              <a:rPr lang="en-US" sz="1600" dirty="0" smtClean="0"/>
              <a:t>VRRP , ISSU, HA, TE,  {5,6,7..}-nines, …</a:t>
            </a:r>
          </a:p>
          <a:p>
            <a:pPr lvl="1"/>
            <a:r>
              <a:rPr lang="en-US" sz="1600" dirty="0" smtClean="0"/>
              <a:t>Complexity/Robustness Spirals</a:t>
            </a:r>
          </a:p>
        </p:txBody>
      </p:sp>
      <p:sp>
        <p:nvSpPr>
          <p:cNvPr id="4" name="Slide Number Placeholder 3"/>
          <p:cNvSpPr>
            <a:spLocks noGrp="1"/>
          </p:cNvSpPr>
          <p:nvPr>
            <p:ph type="sldNum" sz="quarter" idx="12"/>
          </p:nvPr>
        </p:nvSpPr>
        <p:spPr/>
        <p:txBody>
          <a:bodyPr/>
          <a:lstStyle/>
          <a:p>
            <a:fld id="{21F837FD-8F87-7743-AB44-21CAE7E625D8}" type="slidenum">
              <a:rPr lang="en-US" smtClean="0"/>
              <a:t>13</a:t>
            </a:fld>
            <a:endParaRPr lang="en-US" dirty="0"/>
          </a:p>
        </p:txBody>
      </p:sp>
    </p:spTree>
    <p:extLst>
      <p:ext uri="{BB962C8B-B14F-4D97-AF65-F5344CB8AC3E}">
        <p14:creationId xmlns:p14="http://schemas.microsoft.com/office/powerpoint/2010/main" val="3706261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74156" y="1249067"/>
            <a:ext cx="51054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system</a:t>
            </a:r>
            <a:r>
              <a:rPr lang="en-US" sz="2800" dirty="0">
                <a:latin typeface="Calibri" charset="0"/>
                <a:cs typeface="ＭＳ Ｐゴシック" charset="0"/>
              </a:rPr>
              <a:t>] can have</a:t>
            </a:r>
            <a:endParaRPr lang="en-US" sz="2800" b="1" i="1"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property</a:t>
            </a:r>
            <a:r>
              <a:rPr lang="en-US" sz="2800" dirty="0">
                <a:latin typeface="Calibri" charset="0"/>
                <a:cs typeface="ＭＳ Ｐゴシック" charset="0"/>
              </a:rPr>
              <a:t>] </a:t>
            </a:r>
            <a:r>
              <a:rPr lang="en-US" sz="2800" dirty="0" smtClean="0">
                <a:latin typeface="Calibri" charset="0"/>
                <a:cs typeface="ＭＳ Ｐゴシック" charset="0"/>
              </a:rPr>
              <a:t>that is </a:t>
            </a:r>
            <a:r>
              <a:rPr lang="en-US" sz="2800" b="1" i="1" smtClean="0">
                <a:latin typeface="Calibri" charset="0"/>
                <a:cs typeface="ＭＳ Ｐゴシック" charset="0"/>
              </a:rPr>
              <a:t>robust</a:t>
            </a:r>
            <a:r>
              <a:rPr lang="en-US" sz="2800" smtClean="0">
                <a:latin typeface="Calibri" charset="0"/>
                <a:cs typeface="ＭＳ Ｐゴシック" charset="0"/>
              </a:rPr>
              <a:t> to</a:t>
            </a:r>
            <a:endParaRPr lang="en-US" sz="2800"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set of perturbations</a:t>
            </a:r>
            <a:r>
              <a:rPr lang="en-US" sz="2800" dirty="0">
                <a:latin typeface="Calibri" charset="0"/>
                <a:cs typeface="ＭＳ Ｐゴシック" charset="0"/>
              </a:rPr>
              <a:t>]</a:t>
            </a:r>
          </a:p>
        </p:txBody>
      </p:sp>
      <p:grpSp>
        <p:nvGrpSpPr>
          <p:cNvPr id="5" name="Group 4"/>
          <p:cNvGrpSpPr/>
          <p:nvPr/>
        </p:nvGrpSpPr>
        <p:grpSpPr>
          <a:xfrm>
            <a:off x="50006" y="2805079"/>
            <a:ext cx="3817938" cy="2468562"/>
            <a:chOff x="76200" y="4084638"/>
            <a:chExt cx="3817938" cy="2468562"/>
          </a:xfrm>
        </p:grpSpPr>
        <p:sp>
          <p:nvSpPr>
            <p:cNvPr id="105475" name="Freeform 6"/>
            <p:cNvSpPr>
              <a:spLocks/>
            </p:cNvSpPr>
            <p:nvPr/>
          </p:nvSpPr>
          <p:spPr bwMode="auto">
            <a:xfrm>
              <a:off x="1981200" y="4760913"/>
              <a:ext cx="1912938" cy="733425"/>
            </a:xfrm>
            <a:custGeom>
              <a:avLst/>
              <a:gdLst>
                <a:gd name="T0" fmla="*/ 0 w 1205"/>
                <a:gd name="T1" fmla="*/ 733425 h 559"/>
                <a:gd name="T2" fmla="*/ 114300 w 1205"/>
                <a:gd name="T3" fmla="*/ 406729 h 559"/>
                <a:gd name="T4" fmla="*/ 536575 w 1205"/>
                <a:gd name="T5" fmla="*/ 56417 h 559"/>
                <a:gd name="T6" fmla="*/ 1282700 w 1205"/>
                <a:gd name="T7" fmla="*/ 64289 h 559"/>
                <a:gd name="T8" fmla="*/ 1603375 w 1205"/>
                <a:gd name="T9" fmla="*/ 406729 h 559"/>
                <a:gd name="T10" fmla="*/ 1912938 w 1205"/>
                <a:gd name="T11" fmla="*/ 690128 h 559"/>
                <a:gd name="T12" fmla="*/ 0 60000 65536"/>
                <a:gd name="T13" fmla="*/ 0 60000 65536"/>
                <a:gd name="T14" fmla="*/ 0 60000 65536"/>
                <a:gd name="T15" fmla="*/ 0 60000 65536"/>
                <a:gd name="T16" fmla="*/ 0 60000 65536"/>
                <a:gd name="T17" fmla="*/ 0 60000 65536"/>
                <a:gd name="T18" fmla="*/ 0 w 1205"/>
                <a:gd name="T19" fmla="*/ 0 h 559"/>
                <a:gd name="T20" fmla="*/ 1205 w 1205"/>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205" h="559">
                  <a:moveTo>
                    <a:pt x="0" y="559"/>
                  </a:moveTo>
                  <a:cubicBezTo>
                    <a:pt x="12" y="518"/>
                    <a:pt x="16" y="396"/>
                    <a:pt x="72" y="310"/>
                  </a:cubicBezTo>
                  <a:cubicBezTo>
                    <a:pt x="128" y="224"/>
                    <a:pt x="215" y="86"/>
                    <a:pt x="338" y="43"/>
                  </a:cubicBezTo>
                  <a:cubicBezTo>
                    <a:pt x="461" y="0"/>
                    <a:pt x="696" y="5"/>
                    <a:pt x="808" y="49"/>
                  </a:cubicBezTo>
                  <a:cubicBezTo>
                    <a:pt x="920" y="93"/>
                    <a:pt x="944" y="231"/>
                    <a:pt x="1010" y="310"/>
                  </a:cubicBezTo>
                  <a:cubicBezTo>
                    <a:pt x="1076" y="389"/>
                    <a:pt x="1173" y="490"/>
                    <a:pt x="1205" y="526"/>
                  </a:cubicBezTo>
                </a:path>
              </a:pathLst>
            </a:custGeom>
            <a:solidFill>
              <a:srgbClr val="FF9966"/>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6" name="Arc 7"/>
            <p:cNvSpPr>
              <a:spLocks/>
            </p:cNvSpPr>
            <p:nvPr/>
          </p:nvSpPr>
          <p:spPr bwMode="auto">
            <a:xfrm>
              <a:off x="914400" y="5516563"/>
              <a:ext cx="1044575" cy="1036637"/>
            </a:xfrm>
            <a:custGeom>
              <a:avLst/>
              <a:gdLst>
                <a:gd name="T0" fmla="*/ 50515592 w 21600"/>
                <a:gd name="T1" fmla="*/ 0 h 21600"/>
                <a:gd name="T2" fmla="*/ 0 w 21600"/>
                <a:gd name="T3" fmla="*/ 49750795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66FFFF"/>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7" name="AutoShape 8"/>
            <p:cNvSpPr>
              <a:spLocks noChangeArrowheads="1"/>
            </p:cNvSpPr>
            <p:nvPr/>
          </p:nvSpPr>
          <p:spPr bwMode="auto">
            <a:xfrm>
              <a:off x="1020763" y="5551488"/>
              <a:ext cx="730250" cy="560387"/>
            </a:xfrm>
            <a:prstGeom prst="downArrow">
              <a:avLst>
                <a:gd name="adj1" fmla="val 50000"/>
                <a:gd name="adj2" fmla="val 25000"/>
              </a:avLst>
            </a:prstGeom>
            <a:solidFill>
              <a:srgbClr val="0000CC"/>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8" name="AutoShape 9"/>
            <p:cNvSpPr>
              <a:spLocks noChangeArrowheads="1"/>
            </p:cNvSpPr>
            <p:nvPr/>
          </p:nvSpPr>
          <p:spPr bwMode="auto">
            <a:xfrm>
              <a:off x="2533650" y="4808538"/>
              <a:ext cx="609600" cy="571500"/>
            </a:xfrm>
            <a:prstGeom prst="upArrow">
              <a:avLst>
                <a:gd name="adj1" fmla="val 42861"/>
                <a:gd name="adj2" fmla="val 58333"/>
              </a:avLst>
            </a:prstGeom>
            <a:solidFill>
              <a:srgbClr val="CC3300"/>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9" name="Text Box 10"/>
            <p:cNvSpPr txBox="1">
              <a:spLocks noChangeArrowheads="1"/>
            </p:cNvSpPr>
            <p:nvPr/>
          </p:nvSpPr>
          <p:spPr bwMode="auto">
            <a:xfrm>
              <a:off x="76200" y="4740275"/>
              <a:ext cx="135305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dirty="0">
                  <a:solidFill>
                    <a:srgbClr val="4619D8"/>
                  </a:solidFill>
                  <a:latin typeface="Calibri" charset="0"/>
                  <a:cs typeface="ＭＳ Ｐゴシック" charset="0"/>
                </a:rPr>
                <a:t>Robust</a:t>
              </a:r>
            </a:p>
          </p:txBody>
        </p:sp>
        <p:sp>
          <p:nvSpPr>
            <p:cNvPr id="105480" name="Text Box 11"/>
            <p:cNvSpPr txBox="1">
              <a:spLocks noChangeArrowheads="1"/>
            </p:cNvSpPr>
            <p:nvPr/>
          </p:nvSpPr>
          <p:spPr bwMode="auto">
            <a:xfrm>
              <a:off x="1600200" y="4084638"/>
              <a:ext cx="1828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r"/>
              <a:r>
                <a:rPr lang="en-US" dirty="0">
                  <a:solidFill>
                    <a:srgbClr val="FF9966"/>
                  </a:solidFill>
                  <a:latin typeface="Calibri" charset="0"/>
                  <a:cs typeface="ＭＳ Ｐゴシック" charset="0"/>
                </a:rPr>
                <a:t>Fragile</a:t>
              </a:r>
            </a:p>
          </p:txBody>
        </p:sp>
      </p:grpSp>
      <p:sp>
        <p:nvSpPr>
          <p:cNvPr id="105481" name="Text Box 13"/>
          <p:cNvSpPr txBox="1">
            <a:spLocks noChangeArrowheads="1"/>
          </p:cNvSpPr>
          <p:nvPr/>
        </p:nvSpPr>
        <p:spPr bwMode="auto">
          <a:xfrm>
            <a:off x="1927162" y="198438"/>
            <a:ext cx="526904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ctr" eaLnBrk="1" hangingPunct="1"/>
            <a:r>
              <a:rPr lang="en-US" sz="4400" dirty="0" smtClean="0">
                <a:latin typeface="Calibri" charset="0"/>
                <a:cs typeface="ＭＳ Ｐゴシック" charset="0"/>
              </a:rPr>
              <a:t>So…Robust </a:t>
            </a:r>
            <a:r>
              <a:rPr lang="en-US" sz="4400" dirty="0">
                <a:latin typeface="Calibri" charset="0"/>
                <a:cs typeface="ＭＳ Ｐゴシック" charset="0"/>
              </a:rPr>
              <a:t>Yet </a:t>
            </a:r>
            <a:r>
              <a:rPr lang="en-US" sz="4400" dirty="0" smtClean="0">
                <a:latin typeface="Calibri" charset="0"/>
                <a:cs typeface="ＭＳ Ｐゴシック" charset="0"/>
              </a:rPr>
              <a:t>Fragile</a:t>
            </a:r>
            <a:endParaRPr lang="en-US" sz="4400" dirty="0">
              <a:latin typeface="Calibri" charset="0"/>
              <a:cs typeface="ＭＳ Ｐゴシック" charset="0"/>
            </a:endParaRPr>
          </a:p>
        </p:txBody>
      </p:sp>
      <p:sp>
        <p:nvSpPr>
          <p:cNvPr id="105482" name="Text Box 2"/>
          <p:cNvSpPr txBox="1">
            <a:spLocks noChangeArrowheads="1"/>
          </p:cNvSpPr>
          <p:nvPr/>
        </p:nvSpPr>
        <p:spPr bwMode="auto">
          <a:xfrm>
            <a:off x="4744167" y="2144679"/>
            <a:ext cx="4343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Yet be </a:t>
            </a:r>
            <a:r>
              <a:rPr lang="en-US" sz="2800" b="1" i="1" dirty="0">
                <a:latin typeface="Calibri" charset="0"/>
                <a:cs typeface="ＭＳ Ｐゴシック" charset="0"/>
              </a:rPr>
              <a:t>fragile</a:t>
            </a:r>
            <a:r>
              <a:rPr lang="en-US" sz="2800" dirty="0">
                <a:latin typeface="Calibri" charset="0"/>
                <a:cs typeface="ＭＳ Ｐゴシック" charset="0"/>
              </a:rPr>
              <a:t> for</a:t>
            </a:r>
          </a:p>
          <a:p>
            <a:r>
              <a:rPr lang="en-US" sz="2800" dirty="0">
                <a:latin typeface="Calibri" charset="0"/>
                <a:cs typeface="ＭＳ Ｐゴシック" charset="0"/>
              </a:rPr>
              <a:t>[</a:t>
            </a:r>
            <a:r>
              <a:rPr lang="en-US" sz="2800" dirty="0">
                <a:solidFill>
                  <a:srgbClr val="FF9966"/>
                </a:solidFill>
                <a:latin typeface="Calibri" charset="0"/>
                <a:cs typeface="ＭＳ Ｐゴシック" charset="0"/>
              </a:rPr>
              <a:t>a different property</a:t>
            </a:r>
            <a:r>
              <a:rPr lang="en-US" sz="2800" dirty="0">
                <a:latin typeface="Calibri" charset="0"/>
                <a:cs typeface="ＭＳ Ｐゴシック" charset="0"/>
              </a:rPr>
              <a:t>]  </a:t>
            </a:r>
          </a:p>
          <a:p>
            <a:r>
              <a:rPr lang="en-US" sz="2800" dirty="0">
                <a:latin typeface="Calibri" charset="0"/>
                <a:cs typeface="ＭＳ Ｐゴシック" charset="0"/>
              </a:rPr>
              <a:t>Or [</a:t>
            </a:r>
            <a:r>
              <a:rPr lang="en-US" sz="2800" dirty="0">
                <a:solidFill>
                  <a:srgbClr val="FF9966"/>
                </a:solidFill>
                <a:latin typeface="Calibri" charset="0"/>
                <a:cs typeface="ＭＳ Ｐゴシック" charset="0"/>
              </a:rPr>
              <a:t>a different perturbation</a:t>
            </a:r>
            <a:r>
              <a:rPr lang="en-US" sz="2800" dirty="0">
                <a:latin typeface="Calibri" charset="0"/>
                <a:cs typeface="ＭＳ Ｐゴシック" charset="0"/>
              </a:rPr>
              <a:t>]</a:t>
            </a:r>
          </a:p>
        </p:txBody>
      </p:sp>
      <p:sp>
        <p:nvSpPr>
          <p:cNvPr id="105483" name="TextBox 10"/>
          <p:cNvSpPr txBox="1">
            <a:spLocks noChangeArrowheads="1"/>
          </p:cNvSpPr>
          <p:nvPr/>
        </p:nvSpPr>
        <p:spPr bwMode="auto">
          <a:xfrm>
            <a:off x="4018833" y="3807623"/>
            <a:ext cx="506873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r>
              <a:rPr lang="en-US" sz="2000" b="1" i="1" dirty="0" smtClean="0">
                <a:solidFill>
                  <a:srgbClr val="FF0000"/>
                </a:solidFill>
                <a:latin typeface="Calibri" charset="0"/>
                <a:cs typeface="ＭＳ Ｐゴシック" charset="0"/>
              </a:rPr>
              <a:t>Recent results suggest that the </a:t>
            </a:r>
            <a:r>
              <a:rPr lang="en-US" sz="2000" b="1" i="1" dirty="0">
                <a:solidFill>
                  <a:srgbClr val="FF0000"/>
                </a:solidFill>
                <a:latin typeface="Calibri" charset="0"/>
                <a:cs typeface="ＭＳ Ｐゴシック" charset="0"/>
              </a:rPr>
              <a:t>RYF tradeoff is a hard </a:t>
            </a:r>
            <a:r>
              <a:rPr lang="en-US" sz="2000" b="1" i="1" dirty="0" smtClean="0">
                <a:solidFill>
                  <a:srgbClr val="FF0000"/>
                </a:solidFill>
                <a:latin typeface="Calibri" charset="0"/>
                <a:cs typeface="ＭＳ Ｐゴシック" charset="0"/>
              </a:rPr>
              <a:t>tradeoff that </a:t>
            </a:r>
            <a:r>
              <a:rPr lang="en-US" sz="2000" b="1" i="1" dirty="0">
                <a:solidFill>
                  <a:srgbClr val="FF0000"/>
                </a:solidFill>
                <a:latin typeface="Calibri" charset="0"/>
                <a:cs typeface="ＭＳ Ｐゴシック" charset="0"/>
              </a:rPr>
              <a:t>cannot </a:t>
            </a:r>
            <a:r>
              <a:rPr lang="en-US" sz="2000" b="1" i="1" dirty="0" smtClean="0">
                <a:solidFill>
                  <a:srgbClr val="FF0000"/>
                </a:solidFill>
                <a:latin typeface="Calibri" charset="0"/>
                <a:cs typeface="ＭＳ Ｐゴシック" charset="0"/>
              </a:rPr>
              <a:t>be overcome</a:t>
            </a:r>
            <a:r>
              <a:rPr lang="en-US" sz="2000" b="1" i="1" baseline="30000" dirty="0">
                <a:solidFill>
                  <a:srgbClr val="FF0000"/>
                </a:solidFill>
                <a:latin typeface="Calibri" charset="0"/>
                <a:cs typeface="ＭＳ Ｐゴシック" charset="0"/>
              </a:rPr>
              <a:t>1</a:t>
            </a:r>
            <a:endParaRPr lang="en-US" sz="2000" b="1" i="1" dirty="0" smtClean="0">
              <a:solidFill>
                <a:srgbClr val="FF0000"/>
              </a:solidFill>
              <a:latin typeface="Calibri" charset="0"/>
              <a:cs typeface="ＭＳ Ｐゴシック" charset="0"/>
            </a:endParaRPr>
          </a:p>
          <a:p>
            <a:pPr eaLnBrk="1" hangingPunct="1"/>
            <a:endParaRPr lang="en-US" sz="2000" b="1" i="1" dirty="0" smtClean="0">
              <a:solidFill>
                <a:srgbClr val="FF0000"/>
              </a:solidFill>
              <a:latin typeface="Calibri" charset="0"/>
              <a:cs typeface="ＭＳ Ｐゴシック" charset="0"/>
            </a:endParaRPr>
          </a:p>
          <a:p>
            <a:pPr eaLnBrk="1" hangingPunct="1"/>
            <a:r>
              <a:rPr lang="en-US" sz="2000" b="1" i="1" dirty="0" smtClean="0">
                <a:latin typeface="Calibri" charset="0"/>
                <a:cs typeface="ＭＳ Ｐゴシック" charset="0"/>
              </a:rPr>
              <a:t>This is profound: If you create robustness you will</a:t>
            </a:r>
            <a:r>
              <a:rPr lang="en-US" sz="2000" b="1" i="1" dirty="0">
                <a:latin typeface="Calibri" charset="0"/>
                <a:cs typeface="ＭＳ Ｐゴシック" charset="0"/>
              </a:rPr>
              <a:t> </a:t>
            </a:r>
            <a:r>
              <a:rPr lang="en-US" sz="2000" b="1" i="1" dirty="0" smtClean="0">
                <a:latin typeface="Calibri" charset="0"/>
                <a:cs typeface="ＭＳ Ｐゴシック" charset="0"/>
              </a:rPr>
              <a:t>create fragility somewhere else…</a:t>
            </a:r>
            <a:endParaRPr lang="en-US" sz="2000" b="1" i="1" dirty="0">
              <a:latin typeface="Calibri" charset="0"/>
              <a:cs typeface="ＭＳ Ｐゴシック" charset="0"/>
            </a:endParaRPr>
          </a:p>
        </p:txBody>
      </p:sp>
      <p:sp>
        <p:nvSpPr>
          <p:cNvPr id="10" name="Slide Number Placeholder 9"/>
          <p:cNvSpPr>
            <a:spLocks noGrp="1"/>
          </p:cNvSpPr>
          <p:nvPr>
            <p:ph type="sldNum" sz="quarter" idx="12"/>
          </p:nvPr>
        </p:nvSpPr>
        <p:spPr/>
        <p:txBody>
          <a:bodyPr/>
          <a:lstStyle/>
          <a:p>
            <a:fld id="{21F837FD-8F87-7743-AB44-21CAE7E625D8}" type="slidenum">
              <a:rPr lang="en-US" smtClean="0"/>
              <a:t>14</a:t>
            </a:fld>
            <a:endParaRPr lang="en-US" dirty="0"/>
          </a:p>
        </p:txBody>
      </p:sp>
      <p:sp>
        <p:nvSpPr>
          <p:cNvPr id="3" name="TextBox 2"/>
          <p:cNvSpPr txBox="1"/>
          <p:nvPr/>
        </p:nvSpPr>
        <p:spPr>
          <a:xfrm>
            <a:off x="50006" y="5651710"/>
            <a:ext cx="6969276" cy="461665"/>
          </a:xfrm>
          <a:prstGeom prst="rect">
            <a:avLst/>
          </a:prstGeom>
          <a:noFill/>
        </p:spPr>
        <p:txBody>
          <a:bodyPr wrap="none" rtlCol="0">
            <a:spAutoFit/>
          </a:bodyPr>
          <a:lstStyle/>
          <a:p>
            <a:r>
              <a:rPr lang="en-US" sz="2400" dirty="0" smtClean="0"/>
              <a:t>Harm Function:  Concave </a:t>
            </a:r>
            <a:r>
              <a:rPr lang="en-US" sz="2400" dirty="0" smtClean="0">
                <a:sym typeface="Wingdings"/>
              </a:rPr>
              <a:t> Fragile, Convex  Robust</a:t>
            </a:r>
            <a:endParaRPr lang="en-US" sz="2400" dirty="0"/>
          </a:p>
        </p:txBody>
      </p:sp>
      <p:sp>
        <p:nvSpPr>
          <p:cNvPr id="4" name="Rectangle 3"/>
          <p:cNvSpPr/>
          <p:nvPr/>
        </p:nvSpPr>
        <p:spPr>
          <a:xfrm>
            <a:off x="0" y="6488668"/>
            <a:ext cx="4572000" cy="369332"/>
          </a:xfrm>
          <a:prstGeom prst="rect">
            <a:avLst/>
          </a:prstGeom>
        </p:spPr>
        <p:txBody>
          <a:bodyPr>
            <a:spAutoFit/>
          </a:bodyPr>
          <a:lstStyle/>
          <a:p>
            <a:r>
              <a:rPr lang="en-US" sz="900" baseline="30000" dirty="0">
                <a:latin typeface="Cambria"/>
                <a:cs typeface="Helvetica"/>
              </a:rPr>
              <a:t>1</a:t>
            </a:r>
            <a:r>
              <a:rPr lang="en-US" sz="900" dirty="0">
                <a:latin typeface="Cambria"/>
                <a:cs typeface="Helvetica"/>
              </a:rPr>
              <a:t> </a:t>
            </a:r>
            <a:r>
              <a:rPr lang="en-US" sz="900" dirty="0"/>
              <a:t>See Marie E. Csete and John C. Doyle, “Reverse Engineering of Biological Complexity”,</a:t>
            </a:r>
          </a:p>
          <a:p>
            <a:r>
              <a:rPr lang="en-US" sz="900" dirty="0">
                <a:hlinkClick r:id="rId3"/>
              </a:rPr>
              <a:t>http://www.cds.caltech.edu/~doyle/wiki/images/0/05/ScienceOnlinePDF.pdf</a:t>
            </a:r>
            <a:r>
              <a:rPr lang="en-US" sz="900" dirty="0"/>
              <a:t> </a:t>
            </a:r>
          </a:p>
        </p:txBody>
      </p:sp>
    </p:spTree>
    <p:extLst>
      <p:ext uri="{BB962C8B-B14F-4D97-AF65-F5344CB8AC3E}">
        <p14:creationId xmlns:p14="http://schemas.microsoft.com/office/powerpoint/2010/main" val="639830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837"/>
            <a:ext cx="8229600" cy="1450153"/>
          </a:xfrm>
        </p:spPr>
        <p:txBody>
          <a:bodyPr>
            <a:normAutofit fontScale="90000"/>
          </a:bodyPr>
          <a:lstStyle/>
          <a:p>
            <a:r>
              <a:rPr lang="en-US" sz="4000" dirty="0" smtClean="0"/>
              <a:t>Another way to think about Robustness</a:t>
            </a:r>
            <a:br>
              <a:rPr lang="en-US" sz="4000" dirty="0" smtClean="0"/>
            </a:br>
            <a:r>
              <a:rPr lang="en-US" sz="2700" dirty="0" smtClean="0"/>
              <a:t>(</a:t>
            </a:r>
            <a:r>
              <a:rPr lang="en-US" sz="2700" i="1" dirty="0" smtClean="0"/>
              <a:t>Convex Optionality</a:t>
            </a:r>
            <a:r>
              <a:rPr lang="en-US" sz="2700" i="1" dirty="0"/>
              <a:t> </a:t>
            </a:r>
            <a:r>
              <a:rPr lang="en-US" sz="2700" dirty="0" smtClean="0"/>
              <a:t>aka No Pain, No Gain)</a:t>
            </a:r>
            <a:endParaRPr lang="en-US" sz="1800" dirty="0"/>
          </a:p>
        </p:txBody>
      </p:sp>
      <p:sp>
        <p:nvSpPr>
          <p:cNvPr id="4" name="Slide Number Placeholder 3"/>
          <p:cNvSpPr>
            <a:spLocks noGrp="1"/>
          </p:cNvSpPr>
          <p:nvPr>
            <p:ph type="sldNum" sz="quarter" idx="12"/>
          </p:nvPr>
        </p:nvSpPr>
        <p:spPr/>
        <p:txBody>
          <a:bodyPr/>
          <a:lstStyle/>
          <a:p>
            <a:fld id="{21F837FD-8F87-7743-AB44-21CAE7E625D8}" type="slidenum">
              <a:rPr lang="en-US" smtClean="0"/>
              <a:t>15</a:t>
            </a:fld>
            <a:endParaRPr lang="en-US" dirty="0"/>
          </a:p>
        </p:txBody>
      </p:sp>
      <p:pic>
        <p:nvPicPr>
          <p:cNvPr id="5" name="Picture 4" descr="nop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81" y="1567991"/>
            <a:ext cx="7594039" cy="4264935"/>
          </a:xfrm>
          <a:prstGeom prst="rect">
            <a:avLst/>
          </a:prstGeom>
        </p:spPr>
      </p:pic>
      <p:sp>
        <p:nvSpPr>
          <p:cNvPr id="6" name="TextBox 5"/>
          <p:cNvSpPr txBox="1"/>
          <p:nvPr/>
        </p:nvSpPr>
        <p:spPr>
          <a:xfrm>
            <a:off x="830957" y="5997080"/>
            <a:ext cx="7246269" cy="400110"/>
          </a:xfrm>
          <a:prstGeom prst="rect">
            <a:avLst/>
          </a:prstGeom>
          <a:noFill/>
        </p:spPr>
        <p:txBody>
          <a:bodyPr wrap="none" rtlCol="0">
            <a:spAutoFit/>
          </a:bodyPr>
          <a:lstStyle/>
          <a:p>
            <a:r>
              <a:rPr lang="en-US" sz="2000" dirty="0"/>
              <a:t>I</a:t>
            </a:r>
            <a:r>
              <a:rPr lang="en-US" sz="2000" dirty="0" smtClean="0"/>
              <a:t>f </a:t>
            </a:r>
            <a:r>
              <a:rPr lang="en-US" sz="2000" dirty="0"/>
              <a:t>you are hurt much less by </a:t>
            </a:r>
            <a:r>
              <a:rPr lang="en-US" sz="2000" dirty="0" smtClean="0"/>
              <a:t>error/variation </a:t>
            </a:r>
            <a:r>
              <a:rPr lang="en-US" sz="2000" dirty="0"/>
              <a:t>than you stand to gain</a:t>
            </a:r>
            <a:r>
              <a:rPr lang="en-US" sz="2000" dirty="0" smtClean="0"/>
              <a:t>…</a:t>
            </a:r>
          </a:p>
        </p:txBody>
      </p:sp>
      <p:sp>
        <p:nvSpPr>
          <p:cNvPr id="7" name="TextBox 6"/>
          <p:cNvSpPr txBox="1"/>
          <p:nvPr/>
        </p:nvSpPr>
        <p:spPr>
          <a:xfrm>
            <a:off x="0" y="6571794"/>
            <a:ext cx="2108269" cy="276999"/>
          </a:xfrm>
          <a:prstGeom prst="rect">
            <a:avLst/>
          </a:prstGeom>
          <a:noFill/>
        </p:spPr>
        <p:txBody>
          <a:bodyPr wrap="none" rtlCol="0">
            <a:spAutoFit/>
          </a:bodyPr>
          <a:lstStyle/>
          <a:p>
            <a:r>
              <a:rPr lang="en-US" sz="1200" dirty="0" smtClean="0"/>
              <a:t>Graphic courtesy Nassim Taleb</a:t>
            </a:r>
            <a:endParaRPr lang="en-US" sz="1200" dirty="0"/>
          </a:p>
        </p:txBody>
      </p:sp>
    </p:spTree>
    <p:extLst>
      <p:ext uri="{BB962C8B-B14F-4D97-AF65-F5344CB8AC3E}">
        <p14:creationId xmlns:p14="http://schemas.microsoft.com/office/powerpoint/2010/main" val="567047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49"/>
            <a:ext cx="8229600" cy="1143000"/>
          </a:xfrm>
        </p:spPr>
        <p:txBody>
          <a:bodyPr>
            <a:noAutofit/>
          </a:bodyPr>
          <a:lstStyle/>
          <a:p>
            <a:r>
              <a:rPr lang="en-US" dirty="0" smtClean="0"/>
              <a:t>Interestingly, Fragility and </a:t>
            </a:r>
            <a:br>
              <a:rPr lang="en-US" dirty="0" smtClean="0"/>
            </a:br>
            <a:r>
              <a:rPr lang="en-US" dirty="0" smtClean="0"/>
              <a:t>Scaling are Related</a:t>
            </a:r>
            <a:endParaRPr lang="en-US" sz="2000" dirty="0"/>
          </a:p>
        </p:txBody>
      </p:sp>
      <p:sp>
        <p:nvSpPr>
          <p:cNvPr id="3" name="Content Placeholder 2"/>
          <p:cNvSpPr>
            <a:spLocks noGrp="1"/>
          </p:cNvSpPr>
          <p:nvPr>
            <p:ph idx="1"/>
          </p:nvPr>
        </p:nvSpPr>
        <p:spPr>
          <a:xfrm>
            <a:off x="457200" y="1613252"/>
            <a:ext cx="8229600" cy="5108223"/>
          </a:xfrm>
        </p:spPr>
        <p:txBody>
          <a:bodyPr>
            <a:normAutofit fontScale="92500" lnSpcReduction="10000"/>
          </a:bodyPr>
          <a:lstStyle/>
          <a:p>
            <a:r>
              <a:rPr lang="en-US" sz="1800" dirty="0" smtClean="0"/>
              <a:t>A bit of a formal description of fragility</a:t>
            </a:r>
          </a:p>
          <a:p>
            <a:pPr lvl="1"/>
            <a:r>
              <a:rPr lang="en-US" sz="1600" dirty="0" smtClean="0"/>
              <a:t>Let</a:t>
            </a:r>
            <a:r>
              <a:rPr lang="en-US" sz="1600" i="1" dirty="0" smtClean="0"/>
              <a:t> z</a:t>
            </a:r>
            <a:r>
              <a:rPr lang="en-US" sz="1600" dirty="0" smtClean="0"/>
              <a:t> be some stress level, </a:t>
            </a:r>
            <a:r>
              <a:rPr lang="en-US" sz="1600" i="1" dirty="0" smtClean="0"/>
              <a:t>p</a:t>
            </a:r>
            <a:r>
              <a:rPr lang="en-US" sz="1600" dirty="0" smtClean="0"/>
              <a:t> some property, and </a:t>
            </a:r>
          </a:p>
          <a:p>
            <a:pPr lvl="1"/>
            <a:r>
              <a:rPr lang="en-US" sz="1600" dirty="0" smtClean="0"/>
              <a:t>Let</a:t>
            </a:r>
            <a:r>
              <a:rPr lang="en-US" sz="1600" i="1" dirty="0" smtClean="0"/>
              <a:t> </a:t>
            </a:r>
            <a:r>
              <a:rPr lang="en-US" sz="1600" i="1" dirty="0"/>
              <a:t>H</a:t>
            </a:r>
            <a:r>
              <a:rPr lang="en-US" sz="1600" i="1" dirty="0" smtClean="0"/>
              <a:t>(p,z)</a:t>
            </a:r>
            <a:r>
              <a:rPr lang="en-US" sz="1600" dirty="0" smtClean="0"/>
              <a:t> be the (negative valued)  harm function</a:t>
            </a:r>
          </a:p>
          <a:p>
            <a:pPr lvl="1"/>
            <a:r>
              <a:rPr lang="en-US" sz="1600" dirty="0" smtClean="0"/>
              <a:t>Then for the fragile the following must hold</a:t>
            </a:r>
            <a:endParaRPr lang="en-US" sz="1600" i="1" dirty="0" smtClean="0"/>
          </a:p>
          <a:p>
            <a:pPr lvl="2"/>
            <a:r>
              <a:rPr lang="en-US" sz="1900" b="1" i="1" dirty="0" smtClean="0"/>
              <a:t>H(p,nz) &lt; nH(p,z)  for 0 &lt; nz &lt; K</a:t>
            </a:r>
            <a:endParaRPr lang="en-US" sz="1900" dirty="0" smtClean="0"/>
          </a:p>
          <a:p>
            <a:pPr lvl="2"/>
            <a:endParaRPr lang="en-US" sz="1900" b="1" i="1" dirty="0" smtClean="0"/>
          </a:p>
          <a:p>
            <a:r>
              <a:rPr lang="en-US" sz="1800" i="1" dirty="0" smtClean="0">
                <a:sym typeface="Wingdings"/>
              </a:rPr>
              <a:t>  A</a:t>
            </a:r>
            <a:r>
              <a:rPr lang="en-US" sz="1800" i="1" dirty="0" smtClean="0"/>
              <a:t> big event hurts non-linearly more than the sum of small events</a:t>
            </a:r>
          </a:p>
          <a:p>
            <a:pPr marL="457200" lvl="1" indent="0">
              <a:buNone/>
            </a:pPr>
            <a:endParaRPr lang="en-US" sz="1800" dirty="0"/>
          </a:p>
          <a:p>
            <a:r>
              <a:rPr lang="en-US" sz="1800" dirty="0" smtClean="0"/>
              <a:t>For example, </a:t>
            </a:r>
            <a:r>
              <a:rPr lang="en-US" sz="1800" dirty="0"/>
              <a:t>a coffee cup on a table suffers </a:t>
            </a:r>
            <a:r>
              <a:rPr lang="en-US" sz="1800" dirty="0" smtClean="0"/>
              <a:t>non-linearly more from </a:t>
            </a:r>
            <a:r>
              <a:rPr lang="en-US" sz="1800" dirty="0"/>
              <a:t>large deviations </a:t>
            </a:r>
            <a:r>
              <a:rPr lang="en-US" sz="1800" dirty="0" smtClean="0"/>
              <a:t>(</a:t>
            </a:r>
            <a:r>
              <a:rPr lang="en-US" sz="1800" i="1" dirty="0" smtClean="0"/>
              <a:t>H(p, nz)</a:t>
            </a:r>
            <a:r>
              <a:rPr lang="en-US" sz="1800" dirty="0" smtClean="0"/>
              <a:t>) than </a:t>
            </a:r>
            <a:r>
              <a:rPr lang="en-US" sz="1800" dirty="0"/>
              <a:t>from the cumulative effect of </a:t>
            </a:r>
            <a:r>
              <a:rPr lang="en-US" sz="1800" dirty="0" smtClean="0"/>
              <a:t>smaller events (</a:t>
            </a:r>
            <a:r>
              <a:rPr lang="en-US" sz="1800" i="1" dirty="0" smtClean="0"/>
              <a:t>nH(p,z)</a:t>
            </a:r>
            <a:r>
              <a:rPr lang="en-US" sz="1800" dirty="0" smtClean="0"/>
              <a:t>) </a:t>
            </a:r>
          </a:p>
          <a:p>
            <a:pPr lvl="1"/>
            <a:r>
              <a:rPr lang="en-US" sz="1400" dirty="0" smtClean="0">
                <a:sym typeface="Wingdings"/>
              </a:rPr>
              <a:t>So t</a:t>
            </a:r>
            <a:r>
              <a:rPr lang="en-US" sz="1400" dirty="0" smtClean="0"/>
              <a:t>he cup is damaged far more by </a:t>
            </a:r>
            <a:r>
              <a:rPr lang="en-US" sz="1400" i="1" dirty="0" smtClean="0"/>
              <a:t>tail events</a:t>
            </a:r>
            <a:r>
              <a:rPr lang="en-US" sz="1400" dirty="0" smtClean="0"/>
              <a:t> </a:t>
            </a:r>
            <a:r>
              <a:rPr lang="en-US" sz="1400" dirty="0"/>
              <a:t>than </a:t>
            </a:r>
            <a:r>
              <a:rPr lang="en-US" sz="1400" dirty="0" smtClean="0"/>
              <a:t>those within a few σ’s of the mean</a:t>
            </a:r>
          </a:p>
          <a:p>
            <a:pPr lvl="1"/>
            <a:r>
              <a:rPr lang="en-US" sz="1400" dirty="0" smtClean="0"/>
              <a:t>Sensitivity to tail events </a:t>
            </a:r>
            <a:r>
              <a:rPr lang="en-US" sz="1400" dirty="0" smtClean="0">
                <a:sym typeface="Wingdings"/>
              </a:rPr>
              <a:t> RYF</a:t>
            </a:r>
            <a:endParaRPr lang="en-US" sz="1400" dirty="0" smtClean="0"/>
          </a:p>
          <a:p>
            <a:pPr lvl="1"/>
            <a:r>
              <a:rPr lang="en-US" sz="1400" dirty="0" smtClean="0"/>
              <a:t>Too theoretical?  Perhaps, but consider: ARP storms, micro-loops, congestion  collapse,  AS 7007, …</a:t>
            </a:r>
          </a:p>
          <a:p>
            <a:pPr lvl="1"/>
            <a:r>
              <a:rPr lang="en-US" sz="1400" dirty="0" smtClean="0"/>
              <a:t>BTW, nature requires this property</a:t>
            </a:r>
          </a:p>
          <a:p>
            <a:pPr lvl="2"/>
            <a:r>
              <a:rPr lang="en-US" sz="1400" dirty="0" smtClean="0"/>
              <a:t>Consider: jump off </a:t>
            </a:r>
            <a:r>
              <a:rPr lang="en-US" sz="1400" dirty="0"/>
              <a:t>something 1 foot high 30 times v/s jumping off something 30 feet high once</a:t>
            </a:r>
          </a:p>
          <a:p>
            <a:pPr marL="0" indent="0">
              <a:buNone/>
            </a:pPr>
            <a:endParaRPr lang="en-US" sz="1400" dirty="0">
              <a:sym typeface="Wingdings"/>
            </a:endParaRPr>
          </a:p>
          <a:p>
            <a:r>
              <a:rPr lang="en-US" sz="1800" dirty="0" smtClean="0">
                <a:sym typeface="Wingdings"/>
              </a:rPr>
              <a:t>So when we say something scales like </a:t>
            </a:r>
            <a:r>
              <a:rPr lang="en-US" sz="1800" i="1" dirty="0" smtClean="0">
                <a:sym typeface="Wingdings"/>
              </a:rPr>
              <a:t>O</a:t>
            </a:r>
            <a:r>
              <a:rPr lang="en-US" sz="1800" dirty="0" smtClean="0">
                <a:sym typeface="Wingdings"/>
              </a:rPr>
              <a:t>(n</a:t>
            </a:r>
            <a:r>
              <a:rPr lang="en-US" sz="1800" baseline="30000" dirty="0" smtClean="0">
                <a:sym typeface="Wingdings"/>
              </a:rPr>
              <a:t>2</a:t>
            </a:r>
            <a:r>
              <a:rPr lang="en-US" sz="1800" dirty="0" smtClean="0">
                <a:sym typeface="Wingdings"/>
              </a:rPr>
              <a:t>), what we mean is the damage to the network has constant acceleration (2) for </a:t>
            </a:r>
            <a:r>
              <a:rPr lang="en-US" sz="1800" i="1" dirty="0" smtClean="0">
                <a:sym typeface="Wingdings"/>
              </a:rPr>
              <a:t>weird</a:t>
            </a:r>
            <a:r>
              <a:rPr lang="en-US" sz="1800" dirty="0" smtClean="0">
                <a:sym typeface="Wingdings"/>
              </a:rPr>
              <a:t> enough n (e.g.,  outside say, 10 σ)</a:t>
            </a:r>
          </a:p>
          <a:p>
            <a:pPr lvl="1"/>
            <a:r>
              <a:rPr lang="en-US" sz="1600" dirty="0" smtClean="0">
                <a:sym typeface="Wingdings"/>
              </a:rPr>
              <a:t>Again,  ARP storms, congestion collapse, AS 7007, DDOS, …  non-linear damage</a:t>
            </a:r>
          </a:p>
          <a:p>
            <a:endParaRPr lang="en-US" sz="2000" dirty="0" smtClean="0">
              <a:sym typeface="Wingdings"/>
            </a:endParaRPr>
          </a:p>
          <a:p>
            <a:pPr marL="457200" lvl="1" indent="0">
              <a:buNone/>
            </a:pPr>
            <a:endParaRPr lang="en-US" sz="1600" dirty="0" smtClean="0">
              <a:sym typeface="Wingdings"/>
            </a:endParaRPr>
          </a:p>
        </p:txBody>
      </p:sp>
      <p:sp>
        <p:nvSpPr>
          <p:cNvPr id="5" name="Slide Number Placeholder 4"/>
          <p:cNvSpPr>
            <a:spLocks noGrp="1"/>
          </p:cNvSpPr>
          <p:nvPr>
            <p:ph type="sldNum" sz="quarter" idx="12"/>
          </p:nvPr>
        </p:nvSpPr>
        <p:spPr/>
        <p:txBody>
          <a:bodyPr/>
          <a:lstStyle/>
          <a:p>
            <a:fld id="{21F837FD-8F87-7743-AB44-21CAE7E625D8}" type="slidenum">
              <a:rPr lang="en-US" smtClean="0"/>
              <a:t>16</a:t>
            </a:fld>
            <a:endParaRPr lang="en-US" dirty="0"/>
          </a:p>
        </p:txBody>
      </p:sp>
      <p:sp>
        <p:nvSpPr>
          <p:cNvPr id="4" name="TextBox 3"/>
          <p:cNvSpPr txBox="1"/>
          <p:nvPr/>
        </p:nvSpPr>
        <p:spPr>
          <a:xfrm>
            <a:off x="0" y="6550223"/>
            <a:ext cx="5607875" cy="276999"/>
          </a:xfrm>
          <a:prstGeom prst="rect">
            <a:avLst/>
          </a:prstGeom>
          <a:noFill/>
        </p:spPr>
        <p:txBody>
          <a:bodyPr wrap="none" rtlCol="0">
            <a:spAutoFit/>
          </a:bodyPr>
          <a:lstStyle/>
          <a:p>
            <a:r>
              <a:rPr lang="en-US" sz="1200" dirty="0"/>
              <a:t>C</a:t>
            </a:r>
            <a:r>
              <a:rPr lang="en-US" sz="1200" dirty="0" smtClean="0"/>
              <a:t>offee </a:t>
            </a:r>
            <a:r>
              <a:rPr lang="en-US" sz="1200" dirty="0"/>
              <a:t>cup example courtesy </a:t>
            </a:r>
            <a:r>
              <a:rPr lang="en-US" sz="1200" dirty="0" err="1"/>
              <a:t>Nassim</a:t>
            </a:r>
            <a:r>
              <a:rPr lang="en-US" sz="1200" dirty="0"/>
              <a:t> </a:t>
            </a:r>
            <a:r>
              <a:rPr lang="en-US" sz="1200" dirty="0" err="1" smtClean="0"/>
              <a:t>Taleb</a:t>
            </a:r>
            <a:r>
              <a:rPr lang="en-US" sz="1200" dirty="0" smtClean="0"/>
              <a:t>. See  </a:t>
            </a:r>
            <a:r>
              <a:rPr lang="en-US" sz="1200" dirty="0" smtClean="0">
                <a:hlinkClick r:id="rId2"/>
              </a:rPr>
              <a:t>http://www.fooledbyrandomness.com</a:t>
            </a:r>
            <a:endParaRPr lang="en-US" sz="1200" dirty="0"/>
          </a:p>
        </p:txBody>
      </p:sp>
    </p:spTree>
    <p:extLst>
      <p:ext uri="{BB962C8B-B14F-4D97-AF65-F5344CB8AC3E}">
        <p14:creationId xmlns:p14="http://schemas.microsoft.com/office/powerpoint/2010/main" val="1669327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5265" name="Object 33"/>
          <p:cNvGraphicFramePr>
            <a:graphicFrameLocks noChangeAspect="1"/>
          </p:cNvGraphicFramePr>
          <p:nvPr>
            <p:extLst>
              <p:ext uri="{D42A27DB-BD31-4B8C-83A1-F6EECF244321}">
                <p14:modId xmlns:p14="http://schemas.microsoft.com/office/powerpoint/2010/main" val="1615059753"/>
              </p:ext>
            </p:extLst>
          </p:nvPr>
        </p:nvGraphicFramePr>
        <p:xfrm>
          <a:off x="83380" y="1212210"/>
          <a:ext cx="2333625" cy="900112"/>
        </p:xfrm>
        <a:graphic>
          <a:graphicData uri="http://schemas.openxmlformats.org/presentationml/2006/ole">
            <mc:AlternateContent xmlns:mc="http://schemas.openxmlformats.org/markup-compatibility/2006">
              <mc:Choice xmlns:v="urn:schemas-microsoft-com:vml" Requires="v">
                <p:oleObj spid="_x0000_s4100" name="Equation" r:id="rId3" imgW="1054100" imgH="406400" progId="Equation.3">
                  <p:embed/>
                </p:oleObj>
              </mc:Choice>
              <mc:Fallback>
                <p:oleObj name="Equation" r:id="rId3" imgW="1054100" imgH="406400" progId="Equation.3">
                  <p:embed/>
                  <p:pic>
                    <p:nvPicPr>
                      <p:cNvPr id="0" name=""/>
                      <p:cNvPicPr>
                        <a:picLocks noChangeAspect="1" noChangeArrowheads="1"/>
                      </p:cNvPicPr>
                      <p:nvPr/>
                    </p:nvPicPr>
                    <p:blipFill>
                      <a:blip r:embed="rId4"/>
                      <a:srcRect/>
                      <a:stretch>
                        <a:fillRect/>
                      </a:stretch>
                    </p:blipFill>
                    <p:spPr bwMode="auto">
                      <a:xfrm>
                        <a:off x="83380" y="1212210"/>
                        <a:ext cx="2333625" cy="900112"/>
                      </a:xfrm>
                      <a:prstGeom prst="rect">
                        <a:avLst/>
                      </a:prstGeom>
                      <a:solidFill>
                        <a:srgbClr val="FFFF00"/>
                      </a:solidFill>
                      <a:ln>
                        <a:noFill/>
                      </a:ln>
                      <a:effectLst/>
                      <a:extLst>
                        <a:ext uri="{91240B29-F687-4f45-9708-019B960494DF}">
                          <a14:hiddenLine xmlns:a14="http://schemas.microsoft.com/office/drawing/2010/main" w="19050">
                            <a:solidFill>
                              <a:srgbClr val="CC0099"/>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extBox 1"/>
          <p:cNvSpPr txBox="1"/>
          <p:nvPr/>
        </p:nvSpPr>
        <p:spPr>
          <a:xfrm>
            <a:off x="285106" y="155847"/>
            <a:ext cx="8489423" cy="830997"/>
          </a:xfrm>
          <a:prstGeom prst="rect">
            <a:avLst/>
          </a:prstGeom>
          <a:noFill/>
        </p:spPr>
        <p:txBody>
          <a:bodyPr wrap="square" rtlCol="0">
            <a:spAutoFit/>
          </a:bodyPr>
          <a:lstStyle/>
          <a:p>
            <a:pPr algn="ctr"/>
            <a:r>
              <a:rPr lang="en-US" sz="4800" dirty="0" smtClean="0"/>
              <a:t>Its </a:t>
            </a:r>
            <a:r>
              <a:rPr lang="en-US" sz="4800" dirty="0"/>
              <a:t>A</a:t>
            </a:r>
            <a:r>
              <a:rPr lang="en-US" sz="4800" dirty="0" smtClean="0"/>
              <a:t>ll About (RYF) Tradeoffs</a:t>
            </a:r>
          </a:p>
        </p:txBody>
      </p:sp>
      <p:sp>
        <p:nvSpPr>
          <p:cNvPr id="2655234" name="Line 2"/>
          <p:cNvSpPr>
            <a:spLocks noChangeShapeType="1"/>
          </p:cNvSpPr>
          <p:nvPr/>
        </p:nvSpPr>
        <p:spPr bwMode="auto">
          <a:xfrm>
            <a:off x="2960036" y="5320659"/>
            <a:ext cx="3581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55235" name="Rectangle 3"/>
          <p:cNvSpPr>
            <a:spLocks noChangeArrowheads="1"/>
          </p:cNvSpPr>
          <p:nvPr/>
        </p:nvSpPr>
        <p:spPr bwMode="auto">
          <a:xfrm>
            <a:off x="2950511" y="2479034"/>
            <a:ext cx="3571875" cy="312737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655236" name="Line 4"/>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7" name="Line 5"/>
          <p:cNvSpPr>
            <a:spLocks noChangeShapeType="1"/>
          </p:cNvSpPr>
          <p:nvPr/>
        </p:nvSpPr>
        <p:spPr bwMode="auto">
          <a:xfrm>
            <a:off x="2950511" y="530478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8" name="Line 6"/>
          <p:cNvSpPr>
            <a:spLocks noChangeShapeType="1"/>
          </p:cNvSpPr>
          <p:nvPr/>
        </p:nvSpPr>
        <p:spPr bwMode="auto">
          <a:xfrm flipV="1">
            <a:off x="29505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39" name="Line 7"/>
          <p:cNvSpPr>
            <a:spLocks noChangeShapeType="1"/>
          </p:cNvSpPr>
          <p:nvPr/>
        </p:nvSpPr>
        <p:spPr bwMode="auto">
          <a:xfrm>
            <a:off x="29505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0" name="Line 8"/>
          <p:cNvSpPr>
            <a:spLocks noChangeShapeType="1"/>
          </p:cNvSpPr>
          <p:nvPr/>
        </p:nvSpPr>
        <p:spPr bwMode="auto">
          <a:xfrm flipV="1">
            <a:off x="359344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1" name="Line 9"/>
          <p:cNvSpPr>
            <a:spLocks noChangeShapeType="1"/>
          </p:cNvSpPr>
          <p:nvPr/>
        </p:nvSpPr>
        <p:spPr bwMode="auto">
          <a:xfrm>
            <a:off x="359344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2" name="Line 10"/>
          <p:cNvSpPr>
            <a:spLocks noChangeShapeType="1"/>
          </p:cNvSpPr>
          <p:nvPr/>
        </p:nvSpPr>
        <p:spPr bwMode="auto">
          <a:xfrm flipV="1">
            <a:off x="4242736"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3" name="Line 11"/>
          <p:cNvSpPr>
            <a:spLocks noChangeShapeType="1"/>
          </p:cNvSpPr>
          <p:nvPr/>
        </p:nvSpPr>
        <p:spPr bwMode="auto">
          <a:xfrm>
            <a:off x="4242736"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4" name="Line 12"/>
          <p:cNvSpPr>
            <a:spLocks noChangeShapeType="1"/>
          </p:cNvSpPr>
          <p:nvPr/>
        </p:nvSpPr>
        <p:spPr bwMode="auto">
          <a:xfrm flipV="1">
            <a:off x="4893611" y="5263509"/>
            <a:ext cx="1588"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5" name="Line 13"/>
          <p:cNvSpPr>
            <a:spLocks noChangeShapeType="1"/>
          </p:cNvSpPr>
          <p:nvPr/>
        </p:nvSpPr>
        <p:spPr bwMode="auto">
          <a:xfrm>
            <a:off x="4893611" y="2486972"/>
            <a:ext cx="1588"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6" name="Line 14"/>
          <p:cNvSpPr>
            <a:spLocks noChangeShapeType="1"/>
          </p:cNvSpPr>
          <p:nvPr/>
        </p:nvSpPr>
        <p:spPr bwMode="auto">
          <a:xfrm flipV="1">
            <a:off x="5542899"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7" name="Line 15"/>
          <p:cNvSpPr>
            <a:spLocks noChangeShapeType="1"/>
          </p:cNvSpPr>
          <p:nvPr/>
        </p:nvSpPr>
        <p:spPr bwMode="auto">
          <a:xfrm>
            <a:off x="5542899"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8" name="Line 16"/>
          <p:cNvSpPr>
            <a:spLocks noChangeShapeType="1"/>
          </p:cNvSpPr>
          <p:nvPr/>
        </p:nvSpPr>
        <p:spPr bwMode="auto">
          <a:xfrm flipV="1">
            <a:off x="6193774" y="5263509"/>
            <a:ext cx="1587"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49" name="Line 17"/>
          <p:cNvSpPr>
            <a:spLocks noChangeShapeType="1"/>
          </p:cNvSpPr>
          <p:nvPr/>
        </p:nvSpPr>
        <p:spPr bwMode="auto">
          <a:xfrm>
            <a:off x="6193774" y="2486972"/>
            <a:ext cx="1587" cy="333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0" name="Line 18"/>
          <p:cNvSpPr>
            <a:spLocks noChangeShapeType="1"/>
          </p:cNvSpPr>
          <p:nvPr/>
        </p:nvSpPr>
        <p:spPr bwMode="auto">
          <a:xfrm>
            <a:off x="2950511" y="5317484"/>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1" name="Line 19"/>
          <p:cNvSpPr>
            <a:spLocks noChangeShapeType="1"/>
          </p:cNvSpPr>
          <p:nvPr/>
        </p:nvSpPr>
        <p:spPr bwMode="auto">
          <a:xfrm flipH="1">
            <a:off x="6481111" y="5317484"/>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2" name="Line 20"/>
          <p:cNvSpPr>
            <a:spLocks noChangeShapeType="1"/>
          </p:cNvSpPr>
          <p:nvPr/>
        </p:nvSpPr>
        <p:spPr bwMode="auto">
          <a:xfrm>
            <a:off x="2950511" y="475074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3" name="Line 21"/>
          <p:cNvSpPr>
            <a:spLocks noChangeShapeType="1"/>
          </p:cNvSpPr>
          <p:nvPr/>
        </p:nvSpPr>
        <p:spPr bwMode="auto">
          <a:xfrm flipH="1">
            <a:off x="6481111" y="475074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4" name="Line 22"/>
          <p:cNvSpPr>
            <a:spLocks noChangeShapeType="1"/>
          </p:cNvSpPr>
          <p:nvPr/>
        </p:nvSpPr>
        <p:spPr bwMode="auto">
          <a:xfrm>
            <a:off x="2950511" y="418242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5" name="Line 23"/>
          <p:cNvSpPr>
            <a:spLocks noChangeShapeType="1"/>
          </p:cNvSpPr>
          <p:nvPr/>
        </p:nvSpPr>
        <p:spPr bwMode="auto">
          <a:xfrm flipH="1">
            <a:off x="6481111" y="418242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6" name="Line 24"/>
          <p:cNvSpPr>
            <a:spLocks noChangeShapeType="1"/>
          </p:cNvSpPr>
          <p:nvPr/>
        </p:nvSpPr>
        <p:spPr bwMode="auto">
          <a:xfrm>
            <a:off x="2950511" y="3614097"/>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7" name="Line 25"/>
          <p:cNvSpPr>
            <a:spLocks noChangeShapeType="1"/>
          </p:cNvSpPr>
          <p:nvPr/>
        </p:nvSpPr>
        <p:spPr bwMode="auto">
          <a:xfrm flipH="1">
            <a:off x="6481111" y="3614097"/>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8" name="Line 26"/>
          <p:cNvSpPr>
            <a:spLocks noChangeShapeType="1"/>
          </p:cNvSpPr>
          <p:nvPr/>
        </p:nvSpPr>
        <p:spPr bwMode="auto">
          <a:xfrm>
            <a:off x="2950511" y="3047359"/>
            <a:ext cx="3333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59" name="Line 27"/>
          <p:cNvSpPr>
            <a:spLocks noChangeShapeType="1"/>
          </p:cNvSpPr>
          <p:nvPr/>
        </p:nvSpPr>
        <p:spPr bwMode="auto">
          <a:xfrm flipH="1">
            <a:off x="6481111" y="3047359"/>
            <a:ext cx="412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0" name="Line 28"/>
          <p:cNvSpPr>
            <a:spLocks noChangeShapeType="1"/>
          </p:cNvSpPr>
          <p:nvPr/>
        </p:nvSpPr>
        <p:spPr bwMode="auto">
          <a:xfrm>
            <a:off x="2950511" y="2486972"/>
            <a:ext cx="3333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1" name="Line 29"/>
          <p:cNvSpPr>
            <a:spLocks noChangeShapeType="1"/>
          </p:cNvSpPr>
          <p:nvPr/>
        </p:nvSpPr>
        <p:spPr bwMode="auto">
          <a:xfrm flipH="1">
            <a:off x="6481111" y="2486972"/>
            <a:ext cx="412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2" name="Line 30"/>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3" name="Freeform 31"/>
          <p:cNvSpPr>
            <a:spLocks/>
          </p:cNvSpPr>
          <p:nvPr/>
        </p:nvSpPr>
        <p:spPr bwMode="auto">
          <a:xfrm>
            <a:off x="2950511" y="2479034"/>
            <a:ext cx="3571875" cy="2860675"/>
          </a:xfrm>
          <a:custGeom>
            <a:avLst/>
            <a:gdLst>
              <a:gd name="T0" fmla="*/ 0 w 434"/>
              <a:gd name="T1" fmla="*/ 380 h 380"/>
              <a:gd name="T2" fmla="*/ 434 w 434"/>
              <a:gd name="T3" fmla="*/ 380 h 380"/>
              <a:gd name="T4" fmla="*/ 434 w 434"/>
              <a:gd name="T5" fmla="*/ 0 h 380"/>
            </a:gdLst>
            <a:ahLst/>
            <a:cxnLst>
              <a:cxn ang="0">
                <a:pos x="T0" y="T1"/>
              </a:cxn>
              <a:cxn ang="0">
                <a:pos x="T2" y="T3"/>
              </a:cxn>
              <a:cxn ang="0">
                <a:pos x="T4" y="T5"/>
              </a:cxn>
            </a:cxnLst>
            <a:rect l="0" t="0" r="r" b="b"/>
            <a:pathLst>
              <a:path w="434" h="380">
                <a:moveTo>
                  <a:pt x="0" y="380"/>
                </a:moveTo>
                <a:lnTo>
                  <a:pt x="434" y="380"/>
                </a:lnTo>
                <a:lnTo>
                  <a:pt x="434"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655264" name="Line 32"/>
          <p:cNvSpPr>
            <a:spLocks noChangeShapeType="1"/>
          </p:cNvSpPr>
          <p:nvPr/>
        </p:nvSpPr>
        <p:spPr bwMode="auto">
          <a:xfrm flipV="1">
            <a:off x="2950511" y="2479034"/>
            <a:ext cx="1588" cy="27844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55266" name="Freeform 34" descr="Wide upward diagonal"/>
          <p:cNvSpPr>
            <a:spLocks/>
          </p:cNvSpPr>
          <p:nvPr/>
        </p:nvSpPr>
        <p:spPr bwMode="auto">
          <a:xfrm>
            <a:off x="3275949" y="2472684"/>
            <a:ext cx="3249612" cy="2584450"/>
          </a:xfrm>
          <a:custGeom>
            <a:avLst/>
            <a:gdLst>
              <a:gd name="T0" fmla="*/ 31 w 2047"/>
              <a:gd name="T1" fmla="*/ 233 h 1628"/>
              <a:gd name="T2" fmla="*/ 62 w 2047"/>
              <a:gd name="T3" fmla="*/ 425 h 1628"/>
              <a:gd name="T4" fmla="*/ 93 w 2047"/>
              <a:gd name="T5" fmla="*/ 576 h 1628"/>
              <a:gd name="T6" fmla="*/ 129 w 2047"/>
              <a:gd name="T7" fmla="*/ 695 h 1628"/>
              <a:gd name="T8" fmla="*/ 160 w 2047"/>
              <a:gd name="T9" fmla="*/ 793 h 1628"/>
              <a:gd name="T10" fmla="*/ 191 w 2047"/>
              <a:gd name="T11" fmla="*/ 871 h 1628"/>
              <a:gd name="T12" fmla="*/ 228 w 2047"/>
              <a:gd name="T13" fmla="*/ 943 h 1628"/>
              <a:gd name="T14" fmla="*/ 259 w 2047"/>
              <a:gd name="T15" fmla="*/ 1000 h 1628"/>
              <a:gd name="T16" fmla="*/ 290 w 2047"/>
              <a:gd name="T17" fmla="*/ 1052 h 1628"/>
              <a:gd name="T18" fmla="*/ 326 w 2047"/>
              <a:gd name="T19" fmla="*/ 1099 h 1628"/>
              <a:gd name="T20" fmla="*/ 357 w 2047"/>
              <a:gd name="T21" fmla="*/ 1140 h 1628"/>
              <a:gd name="T22" fmla="*/ 388 w 2047"/>
              <a:gd name="T23" fmla="*/ 1177 h 1628"/>
              <a:gd name="T24" fmla="*/ 425 w 2047"/>
              <a:gd name="T25" fmla="*/ 1208 h 1628"/>
              <a:gd name="T26" fmla="*/ 456 w 2047"/>
              <a:gd name="T27" fmla="*/ 1234 h 1628"/>
              <a:gd name="T28" fmla="*/ 487 w 2047"/>
              <a:gd name="T29" fmla="*/ 1260 h 1628"/>
              <a:gd name="T30" fmla="*/ 523 w 2047"/>
              <a:gd name="T31" fmla="*/ 1286 h 1628"/>
              <a:gd name="T32" fmla="*/ 554 w 2047"/>
              <a:gd name="T33" fmla="*/ 1306 h 1628"/>
              <a:gd name="T34" fmla="*/ 585 w 2047"/>
              <a:gd name="T35" fmla="*/ 1327 h 1628"/>
              <a:gd name="T36" fmla="*/ 622 w 2047"/>
              <a:gd name="T37" fmla="*/ 1348 h 1628"/>
              <a:gd name="T38" fmla="*/ 653 w 2047"/>
              <a:gd name="T39" fmla="*/ 1363 h 1628"/>
              <a:gd name="T40" fmla="*/ 684 w 2047"/>
              <a:gd name="T41" fmla="*/ 1379 h 1628"/>
              <a:gd name="T42" fmla="*/ 715 w 2047"/>
              <a:gd name="T43" fmla="*/ 1394 h 1628"/>
              <a:gd name="T44" fmla="*/ 751 w 2047"/>
              <a:gd name="T45" fmla="*/ 1405 h 1628"/>
              <a:gd name="T46" fmla="*/ 782 w 2047"/>
              <a:gd name="T47" fmla="*/ 1420 h 1628"/>
              <a:gd name="T48" fmla="*/ 813 w 2047"/>
              <a:gd name="T49" fmla="*/ 1431 h 1628"/>
              <a:gd name="T50" fmla="*/ 850 w 2047"/>
              <a:gd name="T51" fmla="*/ 1441 h 1628"/>
              <a:gd name="T52" fmla="*/ 881 w 2047"/>
              <a:gd name="T53" fmla="*/ 1451 h 1628"/>
              <a:gd name="T54" fmla="*/ 912 w 2047"/>
              <a:gd name="T55" fmla="*/ 1462 h 1628"/>
              <a:gd name="T56" fmla="*/ 948 w 2047"/>
              <a:gd name="T57" fmla="*/ 1472 h 1628"/>
              <a:gd name="T58" fmla="*/ 979 w 2047"/>
              <a:gd name="T59" fmla="*/ 1482 h 1628"/>
              <a:gd name="T60" fmla="*/ 1010 w 2047"/>
              <a:gd name="T61" fmla="*/ 1488 h 1628"/>
              <a:gd name="T62" fmla="*/ 1047 w 2047"/>
              <a:gd name="T63" fmla="*/ 1498 h 1628"/>
              <a:gd name="T64" fmla="*/ 1078 w 2047"/>
              <a:gd name="T65" fmla="*/ 1503 h 1628"/>
              <a:gd name="T66" fmla="*/ 1109 w 2047"/>
              <a:gd name="T67" fmla="*/ 1508 h 1628"/>
              <a:gd name="T68" fmla="*/ 1145 w 2047"/>
              <a:gd name="T69" fmla="*/ 1519 h 1628"/>
              <a:gd name="T70" fmla="*/ 1176 w 2047"/>
              <a:gd name="T71" fmla="*/ 1524 h 1628"/>
              <a:gd name="T72" fmla="*/ 1207 w 2047"/>
              <a:gd name="T73" fmla="*/ 1529 h 1628"/>
              <a:gd name="T74" fmla="*/ 1239 w 2047"/>
              <a:gd name="T75" fmla="*/ 1534 h 1628"/>
              <a:gd name="T76" fmla="*/ 1275 w 2047"/>
              <a:gd name="T77" fmla="*/ 1540 h 1628"/>
              <a:gd name="T78" fmla="*/ 1306 w 2047"/>
              <a:gd name="T79" fmla="*/ 1545 h 1628"/>
              <a:gd name="T80" fmla="*/ 1337 w 2047"/>
              <a:gd name="T81" fmla="*/ 1550 h 1628"/>
              <a:gd name="T82" fmla="*/ 1373 w 2047"/>
              <a:gd name="T83" fmla="*/ 1555 h 1628"/>
              <a:gd name="T84" fmla="*/ 1404 w 2047"/>
              <a:gd name="T85" fmla="*/ 1560 h 1628"/>
              <a:gd name="T86" fmla="*/ 1436 w 2047"/>
              <a:gd name="T87" fmla="*/ 1565 h 1628"/>
              <a:gd name="T88" fmla="*/ 1472 w 2047"/>
              <a:gd name="T89" fmla="*/ 1571 h 1628"/>
              <a:gd name="T90" fmla="*/ 1503 w 2047"/>
              <a:gd name="T91" fmla="*/ 1576 h 1628"/>
              <a:gd name="T92" fmla="*/ 1534 w 2047"/>
              <a:gd name="T93" fmla="*/ 1581 h 1628"/>
              <a:gd name="T94" fmla="*/ 1570 w 2047"/>
              <a:gd name="T95" fmla="*/ 1581 h 1628"/>
              <a:gd name="T96" fmla="*/ 1601 w 2047"/>
              <a:gd name="T97" fmla="*/ 1586 h 1628"/>
              <a:gd name="T98" fmla="*/ 1633 w 2047"/>
              <a:gd name="T99" fmla="*/ 1591 h 1628"/>
              <a:gd name="T100" fmla="*/ 1669 w 2047"/>
              <a:gd name="T101" fmla="*/ 1591 h 1628"/>
              <a:gd name="T102" fmla="*/ 1700 w 2047"/>
              <a:gd name="T103" fmla="*/ 1597 h 1628"/>
              <a:gd name="T104" fmla="*/ 1731 w 2047"/>
              <a:gd name="T105" fmla="*/ 1602 h 1628"/>
              <a:gd name="T106" fmla="*/ 1762 w 2047"/>
              <a:gd name="T107" fmla="*/ 1602 h 1628"/>
              <a:gd name="T108" fmla="*/ 1798 w 2047"/>
              <a:gd name="T109" fmla="*/ 1607 h 1628"/>
              <a:gd name="T110" fmla="*/ 1830 w 2047"/>
              <a:gd name="T111" fmla="*/ 1607 h 1628"/>
              <a:gd name="T112" fmla="*/ 1861 w 2047"/>
              <a:gd name="T113" fmla="*/ 1612 h 1628"/>
              <a:gd name="T114" fmla="*/ 1897 w 2047"/>
              <a:gd name="T115" fmla="*/ 1612 h 1628"/>
              <a:gd name="T116" fmla="*/ 1928 w 2047"/>
              <a:gd name="T117" fmla="*/ 1617 h 1628"/>
              <a:gd name="T118" fmla="*/ 1959 w 2047"/>
              <a:gd name="T119" fmla="*/ 1622 h 1628"/>
              <a:gd name="T120" fmla="*/ 1995 w 2047"/>
              <a:gd name="T121" fmla="*/ 1622 h 1628"/>
              <a:gd name="T122" fmla="*/ 2027 w 2047"/>
              <a:gd name="T123" fmla="*/ 1622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1628">
                <a:moveTo>
                  <a:pt x="0" y="0"/>
                </a:moveTo>
                <a:lnTo>
                  <a:pt x="0" y="21"/>
                </a:lnTo>
                <a:lnTo>
                  <a:pt x="5" y="36"/>
                </a:lnTo>
                <a:lnTo>
                  <a:pt x="5" y="57"/>
                </a:lnTo>
                <a:lnTo>
                  <a:pt x="10" y="73"/>
                </a:lnTo>
                <a:lnTo>
                  <a:pt x="10" y="88"/>
                </a:lnTo>
                <a:lnTo>
                  <a:pt x="10" y="104"/>
                </a:lnTo>
                <a:lnTo>
                  <a:pt x="15" y="119"/>
                </a:lnTo>
                <a:lnTo>
                  <a:pt x="15" y="135"/>
                </a:lnTo>
                <a:lnTo>
                  <a:pt x="20" y="151"/>
                </a:lnTo>
                <a:lnTo>
                  <a:pt x="20" y="166"/>
                </a:lnTo>
                <a:lnTo>
                  <a:pt x="20" y="182"/>
                </a:lnTo>
                <a:lnTo>
                  <a:pt x="26" y="192"/>
                </a:lnTo>
                <a:lnTo>
                  <a:pt x="26" y="208"/>
                </a:lnTo>
                <a:lnTo>
                  <a:pt x="26" y="223"/>
                </a:lnTo>
                <a:lnTo>
                  <a:pt x="31" y="233"/>
                </a:lnTo>
                <a:lnTo>
                  <a:pt x="31" y="249"/>
                </a:lnTo>
                <a:lnTo>
                  <a:pt x="36" y="265"/>
                </a:lnTo>
                <a:lnTo>
                  <a:pt x="36" y="275"/>
                </a:lnTo>
                <a:lnTo>
                  <a:pt x="36" y="290"/>
                </a:lnTo>
                <a:lnTo>
                  <a:pt x="41" y="301"/>
                </a:lnTo>
                <a:lnTo>
                  <a:pt x="41" y="311"/>
                </a:lnTo>
                <a:lnTo>
                  <a:pt x="46" y="327"/>
                </a:lnTo>
                <a:lnTo>
                  <a:pt x="46" y="337"/>
                </a:lnTo>
                <a:lnTo>
                  <a:pt x="46" y="347"/>
                </a:lnTo>
                <a:lnTo>
                  <a:pt x="51" y="358"/>
                </a:lnTo>
                <a:lnTo>
                  <a:pt x="51" y="373"/>
                </a:lnTo>
                <a:lnTo>
                  <a:pt x="57" y="384"/>
                </a:lnTo>
                <a:lnTo>
                  <a:pt x="57" y="394"/>
                </a:lnTo>
                <a:lnTo>
                  <a:pt x="57" y="404"/>
                </a:lnTo>
                <a:lnTo>
                  <a:pt x="62" y="415"/>
                </a:lnTo>
                <a:lnTo>
                  <a:pt x="62" y="425"/>
                </a:lnTo>
                <a:lnTo>
                  <a:pt x="67" y="436"/>
                </a:lnTo>
                <a:lnTo>
                  <a:pt x="67" y="446"/>
                </a:lnTo>
                <a:lnTo>
                  <a:pt x="67" y="456"/>
                </a:lnTo>
                <a:lnTo>
                  <a:pt x="72" y="467"/>
                </a:lnTo>
                <a:lnTo>
                  <a:pt x="72" y="477"/>
                </a:lnTo>
                <a:lnTo>
                  <a:pt x="77" y="487"/>
                </a:lnTo>
                <a:lnTo>
                  <a:pt x="77" y="493"/>
                </a:lnTo>
                <a:lnTo>
                  <a:pt x="77" y="503"/>
                </a:lnTo>
                <a:lnTo>
                  <a:pt x="83" y="513"/>
                </a:lnTo>
                <a:lnTo>
                  <a:pt x="83" y="524"/>
                </a:lnTo>
                <a:lnTo>
                  <a:pt x="88" y="529"/>
                </a:lnTo>
                <a:lnTo>
                  <a:pt x="88" y="539"/>
                </a:lnTo>
                <a:lnTo>
                  <a:pt x="88" y="550"/>
                </a:lnTo>
                <a:lnTo>
                  <a:pt x="93" y="555"/>
                </a:lnTo>
                <a:lnTo>
                  <a:pt x="93" y="565"/>
                </a:lnTo>
                <a:lnTo>
                  <a:pt x="93" y="576"/>
                </a:lnTo>
                <a:lnTo>
                  <a:pt x="98" y="581"/>
                </a:lnTo>
                <a:lnTo>
                  <a:pt x="98" y="591"/>
                </a:lnTo>
                <a:lnTo>
                  <a:pt x="103" y="596"/>
                </a:lnTo>
                <a:lnTo>
                  <a:pt x="103" y="607"/>
                </a:lnTo>
                <a:lnTo>
                  <a:pt x="103" y="612"/>
                </a:lnTo>
                <a:lnTo>
                  <a:pt x="108" y="622"/>
                </a:lnTo>
                <a:lnTo>
                  <a:pt x="108" y="627"/>
                </a:lnTo>
                <a:lnTo>
                  <a:pt x="114" y="638"/>
                </a:lnTo>
                <a:lnTo>
                  <a:pt x="114" y="643"/>
                </a:lnTo>
                <a:lnTo>
                  <a:pt x="114" y="653"/>
                </a:lnTo>
                <a:lnTo>
                  <a:pt x="119" y="658"/>
                </a:lnTo>
                <a:lnTo>
                  <a:pt x="119" y="664"/>
                </a:lnTo>
                <a:lnTo>
                  <a:pt x="124" y="674"/>
                </a:lnTo>
                <a:lnTo>
                  <a:pt x="124" y="679"/>
                </a:lnTo>
                <a:lnTo>
                  <a:pt x="124" y="684"/>
                </a:lnTo>
                <a:lnTo>
                  <a:pt x="129" y="695"/>
                </a:lnTo>
                <a:lnTo>
                  <a:pt x="129" y="700"/>
                </a:lnTo>
                <a:lnTo>
                  <a:pt x="134" y="705"/>
                </a:lnTo>
                <a:lnTo>
                  <a:pt x="134" y="710"/>
                </a:lnTo>
                <a:lnTo>
                  <a:pt x="134" y="721"/>
                </a:lnTo>
                <a:lnTo>
                  <a:pt x="140" y="726"/>
                </a:lnTo>
                <a:lnTo>
                  <a:pt x="140" y="731"/>
                </a:lnTo>
                <a:lnTo>
                  <a:pt x="145" y="736"/>
                </a:lnTo>
                <a:lnTo>
                  <a:pt x="145" y="747"/>
                </a:lnTo>
                <a:lnTo>
                  <a:pt x="145" y="752"/>
                </a:lnTo>
                <a:lnTo>
                  <a:pt x="150" y="757"/>
                </a:lnTo>
                <a:lnTo>
                  <a:pt x="150" y="762"/>
                </a:lnTo>
                <a:lnTo>
                  <a:pt x="155" y="767"/>
                </a:lnTo>
                <a:lnTo>
                  <a:pt x="155" y="772"/>
                </a:lnTo>
                <a:lnTo>
                  <a:pt x="155" y="778"/>
                </a:lnTo>
                <a:lnTo>
                  <a:pt x="160" y="783"/>
                </a:lnTo>
                <a:lnTo>
                  <a:pt x="160" y="793"/>
                </a:lnTo>
                <a:lnTo>
                  <a:pt x="165" y="798"/>
                </a:lnTo>
                <a:lnTo>
                  <a:pt x="165" y="804"/>
                </a:lnTo>
                <a:lnTo>
                  <a:pt x="165" y="809"/>
                </a:lnTo>
                <a:lnTo>
                  <a:pt x="171" y="814"/>
                </a:lnTo>
                <a:lnTo>
                  <a:pt x="171" y="819"/>
                </a:lnTo>
                <a:lnTo>
                  <a:pt x="171" y="824"/>
                </a:lnTo>
                <a:lnTo>
                  <a:pt x="176" y="829"/>
                </a:lnTo>
                <a:lnTo>
                  <a:pt x="176" y="835"/>
                </a:lnTo>
                <a:lnTo>
                  <a:pt x="181" y="840"/>
                </a:lnTo>
                <a:lnTo>
                  <a:pt x="181" y="845"/>
                </a:lnTo>
                <a:lnTo>
                  <a:pt x="181" y="850"/>
                </a:lnTo>
                <a:lnTo>
                  <a:pt x="186" y="855"/>
                </a:lnTo>
                <a:lnTo>
                  <a:pt x="186" y="861"/>
                </a:lnTo>
                <a:lnTo>
                  <a:pt x="191" y="866"/>
                </a:lnTo>
                <a:lnTo>
                  <a:pt x="191" y="866"/>
                </a:lnTo>
                <a:lnTo>
                  <a:pt x="191" y="871"/>
                </a:lnTo>
                <a:lnTo>
                  <a:pt x="197" y="876"/>
                </a:lnTo>
                <a:lnTo>
                  <a:pt x="197" y="881"/>
                </a:lnTo>
                <a:lnTo>
                  <a:pt x="202" y="886"/>
                </a:lnTo>
                <a:lnTo>
                  <a:pt x="202" y="892"/>
                </a:lnTo>
                <a:lnTo>
                  <a:pt x="202" y="897"/>
                </a:lnTo>
                <a:lnTo>
                  <a:pt x="207" y="902"/>
                </a:lnTo>
                <a:lnTo>
                  <a:pt x="207" y="902"/>
                </a:lnTo>
                <a:lnTo>
                  <a:pt x="212" y="907"/>
                </a:lnTo>
                <a:lnTo>
                  <a:pt x="212" y="912"/>
                </a:lnTo>
                <a:lnTo>
                  <a:pt x="212" y="918"/>
                </a:lnTo>
                <a:lnTo>
                  <a:pt x="217" y="923"/>
                </a:lnTo>
                <a:lnTo>
                  <a:pt x="217" y="928"/>
                </a:lnTo>
                <a:lnTo>
                  <a:pt x="223" y="928"/>
                </a:lnTo>
                <a:lnTo>
                  <a:pt x="223" y="933"/>
                </a:lnTo>
                <a:lnTo>
                  <a:pt x="223" y="938"/>
                </a:lnTo>
                <a:lnTo>
                  <a:pt x="228" y="943"/>
                </a:lnTo>
                <a:lnTo>
                  <a:pt x="228" y="949"/>
                </a:lnTo>
                <a:lnTo>
                  <a:pt x="233" y="949"/>
                </a:lnTo>
                <a:lnTo>
                  <a:pt x="233" y="954"/>
                </a:lnTo>
                <a:lnTo>
                  <a:pt x="233" y="959"/>
                </a:lnTo>
                <a:lnTo>
                  <a:pt x="238" y="964"/>
                </a:lnTo>
                <a:lnTo>
                  <a:pt x="238" y="964"/>
                </a:lnTo>
                <a:lnTo>
                  <a:pt x="243" y="969"/>
                </a:lnTo>
                <a:lnTo>
                  <a:pt x="243" y="975"/>
                </a:lnTo>
                <a:lnTo>
                  <a:pt x="243" y="975"/>
                </a:lnTo>
                <a:lnTo>
                  <a:pt x="248" y="980"/>
                </a:lnTo>
                <a:lnTo>
                  <a:pt x="248" y="985"/>
                </a:lnTo>
                <a:lnTo>
                  <a:pt x="248" y="990"/>
                </a:lnTo>
                <a:lnTo>
                  <a:pt x="254" y="990"/>
                </a:lnTo>
                <a:lnTo>
                  <a:pt x="254" y="995"/>
                </a:lnTo>
                <a:lnTo>
                  <a:pt x="259" y="1000"/>
                </a:lnTo>
                <a:lnTo>
                  <a:pt x="259" y="1000"/>
                </a:lnTo>
                <a:lnTo>
                  <a:pt x="259" y="1006"/>
                </a:lnTo>
                <a:lnTo>
                  <a:pt x="264" y="1011"/>
                </a:lnTo>
                <a:lnTo>
                  <a:pt x="264" y="1011"/>
                </a:lnTo>
                <a:lnTo>
                  <a:pt x="269" y="1016"/>
                </a:lnTo>
                <a:lnTo>
                  <a:pt x="269" y="1021"/>
                </a:lnTo>
                <a:lnTo>
                  <a:pt x="269" y="1021"/>
                </a:lnTo>
                <a:lnTo>
                  <a:pt x="274" y="1026"/>
                </a:lnTo>
                <a:lnTo>
                  <a:pt x="274" y="1026"/>
                </a:lnTo>
                <a:lnTo>
                  <a:pt x="280" y="1032"/>
                </a:lnTo>
                <a:lnTo>
                  <a:pt x="280" y="1037"/>
                </a:lnTo>
                <a:lnTo>
                  <a:pt x="280" y="1037"/>
                </a:lnTo>
                <a:lnTo>
                  <a:pt x="285" y="1042"/>
                </a:lnTo>
                <a:lnTo>
                  <a:pt x="285" y="1042"/>
                </a:lnTo>
                <a:lnTo>
                  <a:pt x="290" y="1047"/>
                </a:lnTo>
                <a:lnTo>
                  <a:pt x="290" y="1052"/>
                </a:lnTo>
                <a:lnTo>
                  <a:pt x="290" y="1052"/>
                </a:lnTo>
                <a:lnTo>
                  <a:pt x="295" y="1058"/>
                </a:lnTo>
                <a:lnTo>
                  <a:pt x="295" y="1058"/>
                </a:lnTo>
                <a:lnTo>
                  <a:pt x="300" y="1063"/>
                </a:lnTo>
                <a:lnTo>
                  <a:pt x="300" y="1068"/>
                </a:lnTo>
                <a:lnTo>
                  <a:pt x="300" y="1068"/>
                </a:lnTo>
                <a:lnTo>
                  <a:pt x="305" y="1073"/>
                </a:lnTo>
                <a:lnTo>
                  <a:pt x="305" y="1073"/>
                </a:lnTo>
                <a:lnTo>
                  <a:pt x="311" y="1078"/>
                </a:lnTo>
                <a:lnTo>
                  <a:pt x="311" y="1078"/>
                </a:lnTo>
                <a:lnTo>
                  <a:pt x="311" y="1083"/>
                </a:lnTo>
                <a:lnTo>
                  <a:pt x="316" y="1083"/>
                </a:lnTo>
                <a:lnTo>
                  <a:pt x="316" y="1089"/>
                </a:lnTo>
                <a:lnTo>
                  <a:pt x="321" y="1089"/>
                </a:lnTo>
                <a:lnTo>
                  <a:pt x="321" y="1094"/>
                </a:lnTo>
                <a:lnTo>
                  <a:pt x="321" y="1099"/>
                </a:lnTo>
                <a:lnTo>
                  <a:pt x="326" y="1099"/>
                </a:lnTo>
                <a:lnTo>
                  <a:pt x="326" y="1104"/>
                </a:lnTo>
                <a:lnTo>
                  <a:pt x="326" y="1104"/>
                </a:lnTo>
                <a:lnTo>
                  <a:pt x="331" y="1109"/>
                </a:lnTo>
                <a:lnTo>
                  <a:pt x="331" y="1109"/>
                </a:lnTo>
                <a:lnTo>
                  <a:pt x="337" y="1115"/>
                </a:lnTo>
                <a:lnTo>
                  <a:pt x="337" y="1115"/>
                </a:lnTo>
                <a:lnTo>
                  <a:pt x="337" y="1120"/>
                </a:lnTo>
                <a:lnTo>
                  <a:pt x="342" y="1120"/>
                </a:lnTo>
                <a:lnTo>
                  <a:pt x="342" y="1120"/>
                </a:lnTo>
                <a:lnTo>
                  <a:pt x="347" y="1125"/>
                </a:lnTo>
                <a:lnTo>
                  <a:pt x="347" y="1125"/>
                </a:lnTo>
                <a:lnTo>
                  <a:pt x="347" y="1130"/>
                </a:lnTo>
                <a:lnTo>
                  <a:pt x="352" y="1130"/>
                </a:lnTo>
                <a:lnTo>
                  <a:pt x="352" y="1135"/>
                </a:lnTo>
                <a:lnTo>
                  <a:pt x="357" y="1135"/>
                </a:lnTo>
                <a:lnTo>
                  <a:pt x="357" y="1140"/>
                </a:lnTo>
                <a:lnTo>
                  <a:pt x="357" y="1140"/>
                </a:lnTo>
                <a:lnTo>
                  <a:pt x="362" y="1146"/>
                </a:lnTo>
                <a:lnTo>
                  <a:pt x="362" y="1146"/>
                </a:lnTo>
                <a:lnTo>
                  <a:pt x="368" y="1151"/>
                </a:lnTo>
                <a:lnTo>
                  <a:pt x="368" y="1151"/>
                </a:lnTo>
                <a:lnTo>
                  <a:pt x="368" y="1151"/>
                </a:lnTo>
                <a:lnTo>
                  <a:pt x="373" y="1156"/>
                </a:lnTo>
                <a:lnTo>
                  <a:pt x="373" y="1156"/>
                </a:lnTo>
                <a:lnTo>
                  <a:pt x="378" y="1161"/>
                </a:lnTo>
                <a:lnTo>
                  <a:pt x="378" y="1161"/>
                </a:lnTo>
                <a:lnTo>
                  <a:pt x="378" y="1166"/>
                </a:lnTo>
                <a:lnTo>
                  <a:pt x="383" y="1166"/>
                </a:lnTo>
                <a:lnTo>
                  <a:pt x="383" y="1166"/>
                </a:lnTo>
                <a:lnTo>
                  <a:pt x="388" y="1172"/>
                </a:lnTo>
                <a:lnTo>
                  <a:pt x="388" y="1172"/>
                </a:lnTo>
                <a:lnTo>
                  <a:pt x="388" y="1177"/>
                </a:lnTo>
                <a:lnTo>
                  <a:pt x="394" y="1177"/>
                </a:lnTo>
                <a:lnTo>
                  <a:pt x="394" y="1177"/>
                </a:lnTo>
                <a:lnTo>
                  <a:pt x="394" y="1182"/>
                </a:lnTo>
                <a:lnTo>
                  <a:pt x="399" y="1182"/>
                </a:lnTo>
                <a:lnTo>
                  <a:pt x="399" y="1187"/>
                </a:lnTo>
                <a:lnTo>
                  <a:pt x="404" y="1187"/>
                </a:lnTo>
                <a:lnTo>
                  <a:pt x="404" y="1187"/>
                </a:lnTo>
                <a:lnTo>
                  <a:pt x="404" y="1192"/>
                </a:lnTo>
                <a:lnTo>
                  <a:pt x="409" y="1192"/>
                </a:lnTo>
                <a:lnTo>
                  <a:pt x="409" y="1197"/>
                </a:lnTo>
                <a:lnTo>
                  <a:pt x="414" y="1197"/>
                </a:lnTo>
                <a:lnTo>
                  <a:pt x="414" y="1197"/>
                </a:lnTo>
                <a:lnTo>
                  <a:pt x="414" y="1203"/>
                </a:lnTo>
                <a:lnTo>
                  <a:pt x="419" y="1203"/>
                </a:lnTo>
                <a:lnTo>
                  <a:pt x="419" y="1203"/>
                </a:lnTo>
                <a:lnTo>
                  <a:pt x="425" y="1208"/>
                </a:lnTo>
                <a:lnTo>
                  <a:pt x="425" y="1208"/>
                </a:lnTo>
                <a:lnTo>
                  <a:pt x="425" y="1213"/>
                </a:lnTo>
                <a:lnTo>
                  <a:pt x="430" y="1213"/>
                </a:lnTo>
                <a:lnTo>
                  <a:pt x="430" y="1213"/>
                </a:lnTo>
                <a:lnTo>
                  <a:pt x="435" y="1218"/>
                </a:lnTo>
                <a:lnTo>
                  <a:pt x="435" y="1218"/>
                </a:lnTo>
                <a:lnTo>
                  <a:pt x="435" y="1218"/>
                </a:lnTo>
                <a:lnTo>
                  <a:pt x="440" y="1223"/>
                </a:lnTo>
                <a:lnTo>
                  <a:pt x="440" y="1223"/>
                </a:lnTo>
                <a:lnTo>
                  <a:pt x="445" y="1223"/>
                </a:lnTo>
                <a:lnTo>
                  <a:pt x="445" y="1229"/>
                </a:lnTo>
                <a:lnTo>
                  <a:pt x="445" y="1229"/>
                </a:lnTo>
                <a:lnTo>
                  <a:pt x="451" y="1229"/>
                </a:lnTo>
                <a:lnTo>
                  <a:pt x="451" y="1234"/>
                </a:lnTo>
                <a:lnTo>
                  <a:pt x="456" y="1234"/>
                </a:lnTo>
                <a:lnTo>
                  <a:pt x="456" y="1234"/>
                </a:lnTo>
                <a:lnTo>
                  <a:pt x="456" y="1239"/>
                </a:lnTo>
                <a:lnTo>
                  <a:pt x="461" y="1239"/>
                </a:lnTo>
                <a:lnTo>
                  <a:pt x="461" y="1239"/>
                </a:lnTo>
                <a:lnTo>
                  <a:pt x="466" y="1244"/>
                </a:lnTo>
                <a:lnTo>
                  <a:pt x="466" y="1244"/>
                </a:lnTo>
                <a:lnTo>
                  <a:pt x="466" y="1244"/>
                </a:lnTo>
                <a:lnTo>
                  <a:pt x="471" y="1249"/>
                </a:lnTo>
                <a:lnTo>
                  <a:pt x="471" y="1249"/>
                </a:lnTo>
                <a:lnTo>
                  <a:pt x="471" y="1249"/>
                </a:lnTo>
                <a:lnTo>
                  <a:pt x="477" y="1254"/>
                </a:lnTo>
                <a:lnTo>
                  <a:pt x="477" y="1254"/>
                </a:lnTo>
                <a:lnTo>
                  <a:pt x="482" y="1254"/>
                </a:lnTo>
                <a:lnTo>
                  <a:pt x="482" y="1260"/>
                </a:lnTo>
                <a:lnTo>
                  <a:pt x="482" y="1260"/>
                </a:lnTo>
                <a:lnTo>
                  <a:pt x="487" y="1260"/>
                </a:lnTo>
                <a:lnTo>
                  <a:pt x="487" y="1260"/>
                </a:lnTo>
                <a:lnTo>
                  <a:pt x="492" y="1265"/>
                </a:lnTo>
                <a:lnTo>
                  <a:pt x="492" y="1265"/>
                </a:lnTo>
                <a:lnTo>
                  <a:pt x="492" y="1265"/>
                </a:lnTo>
                <a:lnTo>
                  <a:pt x="497" y="1270"/>
                </a:lnTo>
                <a:lnTo>
                  <a:pt x="497" y="1270"/>
                </a:lnTo>
                <a:lnTo>
                  <a:pt x="502" y="1270"/>
                </a:lnTo>
                <a:lnTo>
                  <a:pt x="502" y="1270"/>
                </a:lnTo>
                <a:lnTo>
                  <a:pt x="502" y="1275"/>
                </a:lnTo>
                <a:lnTo>
                  <a:pt x="508" y="1275"/>
                </a:lnTo>
                <a:lnTo>
                  <a:pt x="508" y="1275"/>
                </a:lnTo>
                <a:lnTo>
                  <a:pt x="513" y="1280"/>
                </a:lnTo>
                <a:lnTo>
                  <a:pt x="513" y="1280"/>
                </a:lnTo>
                <a:lnTo>
                  <a:pt x="513" y="1280"/>
                </a:lnTo>
                <a:lnTo>
                  <a:pt x="518" y="1280"/>
                </a:lnTo>
                <a:lnTo>
                  <a:pt x="518" y="1286"/>
                </a:lnTo>
                <a:lnTo>
                  <a:pt x="523" y="1286"/>
                </a:lnTo>
                <a:lnTo>
                  <a:pt x="523" y="1286"/>
                </a:lnTo>
                <a:lnTo>
                  <a:pt x="523" y="1291"/>
                </a:lnTo>
                <a:lnTo>
                  <a:pt x="528" y="1291"/>
                </a:lnTo>
                <a:lnTo>
                  <a:pt x="528" y="1291"/>
                </a:lnTo>
                <a:lnTo>
                  <a:pt x="534" y="1291"/>
                </a:lnTo>
                <a:lnTo>
                  <a:pt x="534" y="1296"/>
                </a:lnTo>
                <a:lnTo>
                  <a:pt x="534" y="1296"/>
                </a:lnTo>
                <a:lnTo>
                  <a:pt x="539" y="1296"/>
                </a:lnTo>
                <a:lnTo>
                  <a:pt x="539" y="1296"/>
                </a:lnTo>
                <a:lnTo>
                  <a:pt x="544" y="1301"/>
                </a:lnTo>
                <a:lnTo>
                  <a:pt x="544" y="1301"/>
                </a:lnTo>
                <a:lnTo>
                  <a:pt x="544" y="1301"/>
                </a:lnTo>
                <a:lnTo>
                  <a:pt x="549" y="1301"/>
                </a:lnTo>
                <a:lnTo>
                  <a:pt x="549" y="1306"/>
                </a:lnTo>
                <a:lnTo>
                  <a:pt x="549" y="1306"/>
                </a:lnTo>
                <a:lnTo>
                  <a:pt x="554" y="1306"/>
                </a:lnTo>
                <a:lnTo>
                  <a:pt x="554" y="1306"/>
                </a:lnTo>
                <a:lnTo>
                  <a:pt x="559" y="1311"/>
                </a:lnTo>
                <a:lnTo>
                  <a:pt x="559" y="1311"/>
                </a:lnTo>
                <a:lnTo>
                  <a:pt x="559" y="1311"/>
                </a:lnTo>
                <a:lnTo>
                  <a:pt x="565" y="1311"/>
                </a:lnTo>
                <a:lnTo>
                  <a:pt x="565" y="1317"/>
                </a:lnTo>
                <a:lnTo>
                  <a:pt x="570" y="1317"/>
                </a:lnTo>
                <a:lnTo>
                  <a:pt x="570" y="1317"/>
                </a:lnTo>
                <a:lnTo>
                  <a:pt x="570" y="1317"/>
                </a:lnTo>
                <a:lnTo>
                  <a:pt x="575" y="1322"/>
                </a:lnTo>
                <a:lnTo>
                  <a:pt x="575" y="1322"/>
                </a:lnTo>
                <a:lnTo>
                  <a:pt x="580" y="1322"/>
                </a:lnTo>
                <a:lnTo>
                  <a:pt x="580" y="1322"/>
                </a:lnTo>
                <a:lnTo>
                  <a:pt x="580" y="1327"/>
                </a:lnTo>
                <a:lnTo>
                  <a:pt x="585" y="1327"/>
                </a:lnTo>
                <a:lnTo>
                  <a:pt x="585" y="1327"/>
                </a:lnTo>
                <a:lnTo>
                  <a:pt x="591" y="1327"/>
                </a:lnTo>
                <a:lnTo>
                  <a:pt x="591" y="1327"/>
                </a:lnTo>
                <a:lnTo>
                  <a:pt x="591" y="1332"/>
                </a:lnTo>
                <a:lnTo>
                  <a:pt x="596" y="1332"/>
                </a:lnTo>
                <a:lnTo>
                  <a:pt x="596" y="1332"/>
                </a:lnTo>
                <a:lnTo>
                  <a:pt x="601" y="1332"/>
                </a:lnTo>
                <a:lnTo>
                  <a:pt x="601" y="1337"/>
                </a:lnTo>
                <a:lnTo>
                  <a:pt x="601" y="1337"/>
                </a:lnTo>
                <a:lnTo>
                  <a:pt x="606" y="1337"/>
                </a:lnTo>
                <a:lnTo>
                  <a:pt x="606" y="1337"/>
                </a:lnTo>
                <a:lnTo>
                  <a:pt x="611" y="1337"/>
                </a:lnTo>
                <a:lnTo>
                  <a:pt x="611" y="1343"/>
                </a:lnTo>
                <a:lnTo>
                  <a:pt x="611" y="1343"/>
                </a:lnTo>
                <a:lnTo>
                  <a:pt x="616" y="1343"/>
                </a:lnTo>
                <a:lnTo>
                  <a:pt x="616" y="1343"/>
                </a:lnTo>
                <a:lnTo>
                  <a:pt x="622" y="1348"/>
                </a:lnTo>
                <a:lnTo>
                  <a:pt x="622" y="1348"/>
                </a:lnTo>
                <a:lnTo>
                  <a:pt x="622" y="1348"/>
                </a:lnTo>
                <a:lnTo>
                  <a:pt x="627" y="1348"/>
                </a:lnTo>
                <a:lnTo>
                  <a:pt x="627" y="1348"/>
                </a:lnTo>
                <a:lnTo>
                  <a:pt x="627" y="1353"/>
                </a:lnTo>
                <a:lnTo>
                  <a:pt x="632" y="1353"/>
                </a:lnTo>
                <a:lnTo>
                  <a:pt x="632" y="1353"/>
                </a:lnTo>
                <a:lnTo>
                  <a:pt x="637" y="1353"/>
                </a:lnTo>
                <a:lnTo>
                  <a:pt x="637" y="1353"/>
                </a:lnTo>
                <a:lnTo>
                  <a:pt x="637" y="1358"/>
                </a:lnTo>
                <a:lnTo>
                  <a:pt x="642" y="1358"/>
                </a:lnTo>
                <a:lnTo>
                  <a:pt x="642" y="1358"/>
                </a:lnTo>
                <a:lnTo>
                  <a:pt x="648" y="1358"/>
                </a:lnTo>
                <a:lnTo>
                  <a:pt x="648" y="1358"/>
                </a:lnTo>
                <a:lnTo>
                  <a:pt x="648" y="1363"/>
                </a:lnTo>
                <a:lnTo>
                  <a:pt x="653" y="1363"/>
                </a:lnTo>
                <a:lnTo>
                  <a:pt x="653" y="1363"/>
                </a:lnTo>
                <a:lnTo>
                  <a:pt x="658" y="1363"/>
                </a:lnTo>
                <a:lnTo>
                  <a:pt x="658" y="1363"/>
                </a:lnTo>
                <a:lnTo>
                  <a:pt x="658" y="1368"/>
                </a:lnTo>
                <a:lnTo>
                  <a:pt x="663" y="1368"/>
                </a:lnTo>
                <a:lnTo>
                  <a:pt x="663" y="1368"/>
                </a:lnTo>
                <a:lnTo>
                  <a:pt x="668" y="1368"/>
                </a:lnTo>
                <a:lnTo>
                  <a:pt x="668" y="1368"/>
                </a:lnTo>
                <a:lnTo>
                  <a:pt x="668" y="1374"/>
                </a:lnTo>
                <a:lnTo>
                  <a:pt x="674" y="1374"/>
                </a:lnTo>
                <a:lnTo>
                  <a:pt x="674" y="1374"/>
                </a:lnTo>
                <a:lnTo>
                  <a:pt x="679" y="1374"/>
                </a:lnTo>
                <a:lnTo>
                  <a:pt x="679" y="1374"/>
                </a:lnTo>
                <a:lnTo>
                  <a:pt x="679" y="1374"/>
                </a:lnTo>
                <a:lnTo>
                  <a:pt x="684" y="1379"/>
                </a:lnTo>
                <a:lnTo>
                  <a:pt x="684" y="1379"/>
                </a:lnTo>
                <a:lnTo>
                  <a:pt x="689" y="1379"/>
                </a:lnTo>
                <a:lnTo>
                  <a:pt x="689" y="1379"/>
                </a:lnTo>
                <a:lnTo>
                  <a:pt x="689" y="1379"/>
                </a:lnTo>
                <a:lnTo>
                  <a:pt x="694" y="1384"/>
                </a:lnTo>
                <a:lnTo>
                  <a:pt x="694" y="1384"/>
                </a:lnTo>
                <a:lnTo>
                  <a:pt x="694" y="1384"/>
                </a:lnTo>
                <a:lnTo>
                  <a:pt x="699" y="1384"/>
                </a:lnTo>
                <a:lnTo>
                  <a:pt x="699" y="1384"/>
                </a:lnTo>
                <a:lnTo>
                  <a:pt x="705" y="1384"/>
                </a:lnTo>
                <a:lnTo>
                  <a:pt x="705" y="1389"/>
                </a:lnTo>
                <a:lnTo>
                  <a:pt x="705" y="1389"/>
                </a:lnTo>
                <a:lnTo>
                  <a:pt x="710" y="1389"/>
                </a:lnTo>
                <a:lnTo>
                  <a:pt x="710" y="1389"/>
                </a:lnTo>
                <a:lnTo>
                  <a:pt x="715" y="1389"/>
                </a:lnTo>
                <a:lnTo>
                  <a:pt x="715" y="1389"/>
                </a:lnTo>
                <a:lnTo>
                  <a:pt x="715" y="1394"/>
                </a:lnTo>
                <a:lnTo>
                  <a:pt x="720" y="1394"/>
                </a:lnTo>
                <a:lnTo>
                  <a:pt x="720" y="1394"/>
                </a:lnTo>
                <a:lnTo>
                  <a:pt x="725" y="1394"/>
                </a:lnTo>
                <a:lnTo>
                  <a:pt x="725" y="1394"/>
                </a:lnTo>
                <a:lnTo>
                  <a:pt x="725" y="1394"/>
                </a:lnTo>
                <a:lnTo>
                  <a:pt x="731" y="1400"/>
                </a:lnTo>
                <a:lnTo>
                  <a:pt x="731" y="1400"/>
                </a:lnTo>
                <a:lnTo>
                  <a:pt x="736" y="1400"/>
                </a:lnTo>
                <a:lnTo>
                  <a:pt x="736" y="1400"/>
                </a:lnTo>
                <a:lnTo>
                  <a:pt x="736" y="1400"/>
                </a:lnTo>
                <a:lnTo>
                  <a:pt x="741" y="1400"/>
                </a:lnTo>
                <a:lnTo>
                  <a:pt x="741" y="1405"/>
                </a:lnTo>
                <a:lnTo>
                  <a:pt x="746" y="1405"/>
                </a:lnTo>
                <a:lnTo>
                  <a:pt x="746" y="1405"/>
                </a:lnTo>
                <a:lnTo>
                  <a:pt x="746" y="1405"/>
                </a:lnTo>
                <a:lnTo>
                  <a:pt x="751" y="1405"/>
                </a:lnTo>
                <a:lnTo>
                  <a:pt x="751" y="1405"/>
                </a:lnTo>
                <a:lnTo>
                  <a:pt x="756" y="1410"/>
                </a:lnTo>
                <a:lnTo>
                  <a:pt x="756" y="1410"/>
                </a:lnTo>
                <a:lnTo>
                  <a:pt x="756" y="1410"/>
                </a:lnTo>
                <a:lnTo>
                  <a:pt x="762" y="1410"/>
                </a:lnTo>
                <a:lnTo>
                  <a:pt x="762" y="1410"/>
                </a:lnTo>
                <a:lnTo>
                  <a:pt x="767" y="1410"/>
                </a:lnTo>
                <a:lnTo>
                  <a:pt x="767" y="1415"/>
                </a:lnTo>
                <a:lnTo>
                  <a:pt x="767" y="1415"/>
                </a:lnTo>
                <a:lnTo>
                  <a:pt x="772" y="1415"/>
                </a:lnTo>
                <a:lnTo>
                  <a:pt x="772" y="1415"/>
                </a:lnTo>
                <a:lnTo>
                  <a:pt x="772" y="1415"/>
                </a:lnTo>
                <a:lnTo>
                  <a:pt x="777" y="1415"/>
                </a:lnTo>
                <a:lnTo>
                  <a:pt x="777" y="1415"/>
                </a:lnTo>
                <a:lnTo>
                  <a:pt x="782" y="1420"/>
                </a:lnTo>
                <a:lnTo>
                  <a:pt x="782" y="1420"/>
                </a:lnTo>
                <a:lnTo>
                  <a:pt x="782" y="1420"/>
                </a:lnTo>
                <a:lnTo>
                  <a:pt x="788" y="1420"/>
                </a:lnTo>
                <a:lnTo>
                  <a:pt x="788" y="1420"/>
                </a:lnTo>
                <a:lnTo>
                  <a:pt x="793" y="1420"/>
                </a:lnTo>
                <a:lnTo>
                  <a:pt x="793" y="1420"/>
                </a:lnTo>
                <a:lnTo>
                  <a:pt x="793" y="1425"/>
                </a:lnTo>
                <a:lnTo>
                  <a:pt x="798" y="1425"/>
                </a:lnTo>
                <a:lnTo>
                  <a:pt x="798" y="1425"/>
                </a:lnTo>
                <a:lnTo>
                  <a:pt x="803" y="1425"/>
                </a:lnTo>
                <a:lnTo>
                  <a:pt x="803" y="1425"/>
                </a:lnTo>
                <a:lnTo>
                  <a:pt x="803" y="1425"/>
                </a:lnTo>
                <a:lnTo>
                  <a:pt x="808" y="1425"/>
                </a:lnTo>
                <a:lnTo>
                  <a:pt x="808" y="1431"/>
                </a:lnTo>
                <a:lnTo>
                  <a:pt x="813" y="1431"/>
                </a:lnTo>
                <a:lnTo>
                  <a:pt x="813" y="1431"/>
                </a:lnTo>
                <a:lnTo>
                  <a:pt x="813" y="1431"/>
                </a:lnTo>
                <a:lnTo>
                  <a:pt x="819" y="1431"/>
                </a:lnTo>
                <a:lnTo>
                  <a:pt x="819" y="1431"/>
                </a:lnTo>
                <a:lnTo>
                  <a:pt x="824" y="1431"/>
                </a:lnTo>
                <a:lnTo>
                  <a:pt x="824" y="1436"/>
                </a:lnTo>
                <a:lnTo>
                  <a:pt x="824" y="1436"/>
                </a:lnTo>
                <a:lnTo>
                  <a:pt x="829" y="1436"/>
                </a:lnTo>
                <a:lnTo>
                  <a:pt x="829" y="1436"/>
                </a:lnTo>
                <a:lnTo>
                  <a:pt x="834" y="1436"/>
                </a:lnTo>
                <a:lnTo>
                  <a:pt x="834" y="1436"/>
                </a:lnTo>
                <a:lnTo>
                  <a:pt x="834" y="1436"/>
                </a:lnTo>
                <a:lnTo>
                  <a:pt x="839" y="1436"/>
                </a:lnTo>
                <a:lnTo>
                  <a:pt x="839" y="1441"/>
                </a:lnTo>
                <a:lnTo>
                  <a:pt x="845" y="1441"/>
                </a:lnTo>
                <a:lnTo>
                  <a:pt x="845" y="1441"/>
                </a:lnTo>
                <a:lnTo>
                  <a:pt x="845" y="1441"/>
                </a:lnTo>
                <a:lnTo>
                  <a:pt x="850" y="1441"/>
                </a:lnTo>
                <a:lnTo>
                  <a:pt x="850" y="1441"/>
                </a:lnTo>
                <a:lnTo>
                  <a:pt x="850" y="1441"/>
                </a:lnTo>
                <a:lnTo>
                  <a:pt x="855" y="1446"/>
                </a:lnTo>
                <a:lnTo>
                  <a:pt x="855" y="1446"/>
                </a:lnTo>
                <a:lnTo>
                  <a:pt x="860" y="1446"/>
                </a:lnTo>
                <a:lnTo>
                  <a:pt x="860" y="1446"/>
                </a:lnTo>
                <a:lnTo>
                  <a:pt x="860" y="1446"/>
                </a:lnTo>
                <a:lnTo>
                  <a:pt x="865" y="1446"/>
                </a:lnTo>
                <a:lnTo>
                  <a:pt x="865" y="1446"/>
                </a:lnTo>
                <a:lnTo>
                  <a:pt x="871" y="1446"/>
                </a:lnTo>
                <a:lnTo>
                  <a:pt x="871" y="1451"/>
                </a:lnTo>
                <a:lnTo>
                  <a:pt x="871" y="1451"/>
                </a:lnTo>
                <a:lnTo>
                  <a:pt x="876" y="1451"/>
                </a:lnTo>
                <a:lnTo>
                  <a:pt x="876" y="1451"/>
                </a:lnTo>
                <a:lnTo>
                  <a:pt x="881" y="1451"/>
                </a:lnTo>
                <a:lnTo>
                  <a:pt x="881" y="1451"/>
                </a:lnTo>
                <a:lnTo>
                  <a:pt x="881" y="1451"/>
                </a:lnTo>
                <a:lnTo>
                  <a:pt x="886" y="1451"/>
                </a:lnTo>
                <a:lnTo>
                  <a:pt x="886" y="1457"/>
                </a:lnTo>
                <a:lnTo>
                  <a:pt x="891" y="1457"/>
                </a:lnTo>
                <a:lnTo>
                  <a:pt x="891" y="1457"/>
                </a:lnTo>
                <a:lnTo>
                  <a:pt x="891" y="1457"/>
                </a:lnTo>
                <a:lnTo>
                  <a:pt x="896" y="1457"/>
                </a:lnTo>
                <a:lnTo>
                  <a:pt x="896" y="1457"/>
                </a:lnTo>
                <a:lnTo>
                  <a:pt x="902" y="1457"/>
                </a:lnTo>
                <a:lnTo>
                  <a:pt x="902" y="1457"/>
                </a:lnTo>
                <a:lnTo>
                  <a:pt x="902" y="1457"/>
                </a:lnTo>
                <a:lnTo>
                  <a:pt x="907" y="1462"/>
                </a:lnTo>
                <a:lnTo>
                  <a:pt x="907" y="1462"/>
                </a:lnTo>
                <a:lnTo>
                  <a:pt x="912" y="1462"/>
                </a:lnTo>
                <a:lnTo>
                  <a:pt x="912" y="1462"/>
                </a:lnTo>
                <a:lnTo>
                  <a:pt x="912" y="1462"/>
                </a:lnTo>
                <a:lnTo>
                  <a:pt x="917" y="1462"/>
                </a:lnTo>
                <a:lnTo>
                  <a:pt x="917" y="1462"/>
                </a:lnTo>
                <a:lnTo>
                  <a:pt x="922" y="1462"/>
                </a:lnTo>
                <a:lnTo>
                  <a:pt x="922" y="1467"/>
                </a:lnTo>
                <a:lnTo>
                  <a:pt x="922" y="1467"/>
                </a:lnTo>
                <a:lnTo>
                  <a:pt x="928" y="1467"/>
                </a:lnTo>
                <a:lnTo>
                  <a:pt x="928" y="1467"/>
                </a:lnTo>
                <a:lnTo>
                  <a:pt x="928" y="1467"/>
                </a:lnTo>
                <a:lnTo>
                  <a:pt x="933" y="1467"/>
                </a:lnTo>
                <a:lnTo>
                  <a:pt x="933" y="1467"/>
                </a:lnTo>
                <a:lnTo>
                  <a:pt x="938" y="1467"/>
                </a:lnTo>
                <a:lnTo>
                  <a:pt x="938" y="1467"/>
                </a:lnTo>
                <a:lnTo>
                  <a:pt x="938" y="1472"/>
                </a:lnTo>
                <a:lnTo>
                  <a:pt x="943" y="1472"/>
                </a:lnTo>
                <a:lnTo>
                  <a:pt x="943" y="1472"/>
                </a:lnTo>
                <a:lnTo>
                  <a:pt x="948" y="1472"/>
                </a:lnTo>
                <a:lnTo>
                  <a:pt x="948" y="1472"/>
                </a:lnTo>
                <a:lnTo>
                  <a:pt x="948" y="1472"/>
                </a:lnTo>
                <a:lnTo>
                  <a:pt x="953" y="1472"/>
                </a:lnTo>
                <a:lnTo>
                  <a:pt x="953" y="1472"/>
                </a:lnTo>
                <a:lnTo>
                  <a:pt x="959" y="1472"/>
                </a:lnTo>
                <a:lnTo>
                  <a:pt x="959" y="1472"/>
                </a:lnTo>
                <a:lnTo>
                  <a:pt x="959" y="1477"/>
                </a:lnTo>
                <a:lnTo>
                  <a:pt x="964" y="1477"/>
                </a:lnTo>
                <a:lnTo>
                  <a:pt x="964" y="1477"/>
                </a:lnTo>
                <a:lnTo>
                  <a:pt x="969" y="1477"/>
                </a:lnTo>
                <a:lnTo>
                  <a:pt x="969" y="1477"/>
                </a:lnTo>
                <a:lnTo>
                  <a:pt x="969" y="1477"/>
                </a:lnTo>
                <a:lnTo>
                  <a:pt x="974" y="1477"/>
                </a:lnTo>
                <a:lnTo>
                  <a:pt x="974" y="1477"/>
                </a:lnTo>
                <a:lnTo>
                  <a:pt x="979" y="1477"/>
                </a:lnTo>
                <a:lnTo>
                  <a:pt x="979" y="1482"/>
                </a:lnTo>
                <a:lnTo>
                  <a:pt x="979" y="1482"/>
                </a:lnTo>
                <a:lnTo>
                  <a:pt x="985" y="1482"/>
                </a:lnTo>
                <a:lnTo>
                  <a:pt x="985" y="1482"/>
                </a:lnTo>
                <a:lnTo>
                  <a:pt x="990" y="1482"/>
                </a:lnTo>
                <a:lnTo>
                  <a:pt x="990" y="1482"/>
                </a:lnTo>
                <a:lnTo>
                  <a:pt x="990" y="1482"/>
                </a:lnTo>
                <a:lnTo>
                  <a:pt x="995" y="1482"/>
                </a:lnTo>
                <a:lnTo>
                  <a:pt x="995" y="1482"/>
                </a:lnTo>
                <a:lnTo>
                  <a:pt x="995" y="1482"/>
                </a:lnTo>
                <a:lnTo>
                  <a:pt x="1000" y="1488"/>
                </a:lnTo>
                <a:lnTo>
                  <a:pt x="1000" y="1488"/>
                </a:lnTo>
                <a:lnTo>
                  <a:pt x="1005" y="1488"/>
                </a:lnTo>
                <a:lnTo>
                  <a:pt x="1005" y="1488"/>
                </a:lnTo>
                <a:lnTo>
                  <a:pt x="1005" y="1488"/>
                </a:lnTo>
                <a:lnTo>
                  <a:pt x="1010" y="1488"/>
                </a:lnTo>
                <a:lnTo>
                  <a:pt x="1010" y="1488"/>
                </a:lnTo>
                <a:lnTo>
                  <a:pt x="1016" y="1488"/>
                </a:lnTo>
                <a:lnTo>
                  <a:pt x="1016" y="1488"/>
                </a:lnTo>
                <a:lnTo>
                  <a:pt x="1016" y="1488"/>
                </a:lnTo>
                <a:lnTo>
                  <a:pt x="1021" y="1493"/>
                </a:lnTo>
                <a:lnTo>
                  <a:pt x="1021" y="1493"/>
                </a:lnTo>
                <a:lnTo>
                  <a:pt x="1026" y="1493"/>
                </a:lnTo>
                <a:lnTo>
                  <a:pt x="1026" y="1493"/>
                </a:lnTo>
                <a:lnTo>
                  <a:pt x="1026" y="1493"/>
                </a:lnTo>
                <a:lnTo>
                  <a:pt x="1031" y="1493"/>
                </a:lnTo>
                <a:lnTo>
                  <a:pt x="1031" y="1493"/>
                </a:lnTo>
                <a:lnTo>
                  <a:pt x="1036" y="1493"/>
                </a:lnTo>
                <a:lnTo>
                  <a:pt x="1036" y="1493"/>
                </a:lnTo>
                <a:lnTo>
                  <a:pt x="1036" y="1493"/>
                </a:lnTo>
                <a:lnTo>
                  <a:pt x="1042" y="1493"/>
                </a:lnTo>
                <a:lnTo>
                  <a:pt x="1042" y="1498"/>
                </a:lnTo>
                <a:lnTo>
                  <a:pt x="1047" y="1498"/>
                </a:lnTo>
                <a:lnTo>
                  <a:pt x="1047" y="1498"/>
                </a:lnTo>
                <a:lnTo>
                  <a:pt x="1047" y="1498"/>
                </a:lnTo>
                <a:lnTo>
                  <a:pt x="1052" y="1498"/>
                </a:lnTo>
                <a:lnTo>
                  <a:pt x="1052" y="1498"/>
                </a:lnTo>
                <a:lnTo>
                  <a:pt x="1057" y="1498"/>
                </a:lnTo>
                <a:lnTo>
                  <a:pt x="1057" y="1498"/>
                </a:lnTo>
                <a:lnTo>
                  <a:pt x="1057" y="1498"/>
                </a:lnTo>
                <a:lnTo>
                  <a:pt x="1062" y="1498"/>
                </a:lnTo>
                <a:lnTo>
                  <a:pt x="1062" y="1498"/>
                </a:lnTo>
                <a:lnTo>
                  <a:pt x="1067" y="1503"/>
                </a:lnTo>
                <a:lnTo>
                  <a:pt x="1067" y="1503"/>
                </a:lnTo>
                <a:lnTo>
                  <a:pt x="1067" y="1503"/>
                </a:lnTo>
                <a:lnTo>
                  <a:pt x="1073" y="1503"/>
                </a:lnTo>
                <a:lnTo>
                  <a:pt x="1073" y="1503"/>
                </a:lnTo>
                <a:lnTo>
                  <a:pt x="1073" y="1503"/>
                </a:lnTo>
                <a:lnTo>
                  <a:pt x="1078" y="1503"/>
                </a:lnTo>
                <a:lnTo>
                  <a:pt x="1078" y="1503"/>
                </a:lnTo>
                <a:lnTo>
                  <a:pt x="1083" y="1503"/>
                </a:lnTo>
                <a:lnTo>
                  <a:pt x="1083" y="1503"/>
                </a:lnTo>
                <a:lnTo>
                  <a:pt x="1083" y="1503"/>
                </a:lnTo>
                <a:lnTo>
                  <a:pt x="1088" y="1508"/>
                </a:lnTo>
                <a:lnTo>
                  <a:pt x="1088" y="1508"/>
                </a:lnTo>
                <a:lnTo>
                  <a:pt x="1093" y="1508"/>
                </a:lnTo>
                <a:lnTo>
                  <a:pt x="1093" y="1508"/>
                </a:lnTo>
                <a:lnTo>
                  <a:pt x="1093" y="1508"/>
                </a:lnTo>
                <a:lnTo>
                  <a:pt x="1099" y="1508"/>
                </a:lnTo>
                <a:lnTo>
                  <a:pt x="1099" y="1508"/>
                </a:lnTo>
                <a:lnTo>
                  <a:pt x="1104" y="1508"/>
                </a:lnTo>
                <a:lnTo>
                  <a:pt x="1104" y="1508"/>
                </a:lnTo>
                <a:lnTo>
                  <a:pt x="1104" y="1508"/>
                </a:lnTo>
                <a:lnTo>
                  <a:pt x="1109" y="1508"/>
                </a:lnTo>
                <a:lnTo>
                  <a:pt x="1109" y="1508"/>
                </a:lnTo>
                <a:lnTo>
                  <a:pt x="1114" y="1514"/>
                </a:lnTo>
                <a:lnTo>
                  <a:pt x="1114" y="1514"/>
                </a:lnTo>
                <a:lnTo>
                  <a:pt x="1114" y="1514"/>
                </a:lnTo>
                <a:lnTo>
                  <a:pt x="1119" y="1514"/>
                </a:lnTo>
                <a:lnTo>
                  <a:pt x="1119" y="1514"/>
                </a:lnTo>
                <a:lnTo>
                  <a:pt x="1125" y="1514"/>
                </a:lnTo>
                <a:lnTo>
                  <a:pt x="1125" y="1514"/>
                </a:lnTo>
                <a:lnTo>
                  <a:pt x="1125" y="1514"/>
                </a:lnTo>
                <a:lnTo>
                  <a:pt x="1130" y="1514"/>
                </a:lnTo>
                <a:lnTo>
                  <a:pt x="1130" y="1514"/>
                </a:lnTo>
                <a:lnTo>
                  <a:pt x="1135" y="1514"/>
                </a:lnTo>
                <a:lnTo>
                  <a:pt x="1135" y="1514"/>
                </a:lnTo>
                <a:lnTo>
                  <a:pt x="1135" y="1519"/>
                </a:lnTo>
                <a:lnTo>
                  <a:pt x="1140" y="1519"/>
                </a:lnTo>
                <a:lnTo>
                  <a:pt x="1140" y="1519"/>
                </a:lnTo>
                <a:lnTo>
                  <a:pt x="1145" y="1519"/>
                </a:lnTo>
                <a:lnTo>
                  <a:pt x="1145" y="1519"/>
                </a:lnTo>
                <a:lnTo>
                  <a:pt x="1145" y="1519"/>
                </a:lnTo>
                <a:lnTo>
                  <a:pt x="1150" y="1519"/>
                </a:lnTo>
                <a:lnTo>
                  <a:pt x="1150" y="1519"/>
                </a:lnTo>
                <a:lnTo>
                  <a:pt x="1150" y="1519"/>
                </a:lnTo>
                <a:lnTo>
                  <a:pt x="1156" y="1519"/>
                </a:lnTo>
                <a:lnTo>
                  <a:pt x="1156" y="1519"/>
                </a:lnTo>
                <a:lnTo>
                  <a:pt x="1161" y="1519"/>
                </a:lnTo>
                <a:lnTo>
                  <a:pt x="1161" y="1519"/>
                </a:lnTo>
                <a:lnTo>
                  <a:pt x="1161" y="1524"/>
                </a:lnTo>
                <a:lnTo>
                  <a:pt x="1166" y="1524"/>
                </a:lnTo>
                <a:lnTo>
                  <a:pt x="1166" y="1524"/>
                </a:lnTo>
                <a:lnTo>
                  <a:pt x="1171" y="1524"/>
                </a:lnTo>
                <a:lnTo>
                  <a:pt x="1171" y="1524"/>
                </a:lnTo>
                <a:lnTo>
                  <a:pt x="1171" y="1524"/>
                </a:lnTo>
                <a:lnTo>
                  <a:pt x="1176" y="1524"/>
                </a:lnTo>
                <a:lnTo>
                  <a:pt x="1176" y="1524"/>
                </a:lnTo>
                <a:lnTo>
                  <a:pt x="1182" y="1524"/>
                </a:lnTo>
                <a:lnTo>
                  <a:pt x="1182" y="1524"/>
                </a:lnTo>
                <a:lnTo>
                  <a:pt x="1182" y="1524"/>
                </a:lnTo>
                <a:lnTo>
                  <a:pt x="1187" y="1524"/>
                </a:lnTo>
                <a:lnTo>
                  <a:pt x="1187" y="1524"/>
                </a:lnTo>
                <a:lnTo>
                  <a:pt x="1192" y="1529"/>
                </a:lnTo>
                <a:lnTo>
                  <a:pt x="1192" y="1529"/>
                </a:lnTo>
                <a:lnTo>
                  <a:pt x="1192" y="1529"/>
                </a:lnTo>
                <a:lnTo>
                  <a:pt x="1197" y="1529"/>
                </a:lnTo>
                <a:lnTo>
                  <a:pt x="1197" y="1529"/>
                </a:lnTo>
                <a:lnTo>
                  <a:pt x="1202" y="1529"/>
                </a:lnTo>
                <a:lnTo>
                  <a:pt x="1202" y="1529"/>
                </a:lnTo>
                <a:lnTo>
                  <a:pt x="1202" y="1529"/>
                </a:lnTo>
                <a:lnTo>
                  <a:pt x="1207" y="1529"/>
                </a:lnTo>
                <a:lnTo>
                  <a:pt x="1207" y="1529"/>
                </a:lnTo>
                <a:lnTo>
                  <a:pt x="1213" y="1529"/>
                </a:lnTo>
                <a:lnTo>
                  <a:pt x="1213" y="1529"/>
                </a:lnTo>
                <a:lnTo>
                  <a:pt x="1213" y="1529"/>
                </a:lnTo>
                <a:lnTo>
                  <a:pt x="1218" y="1529"/>
                </a:lnTo>
                <a:lnTo>
                  <a:pt x="1218" y="1534"/>
                </a:lnTo>
                <a:lnTo>
                  <a:pt x="1218" y="1534"/>
                </a:lnTo>
                <a:lnTo>
                  <a:pt x="1223" y="1534"/>
                </a:lnTo>
                <a:lnTo>
                  <a:pt x="1223" y="1534"/>
                </a:lnTo>
                <a:lnTo>
                  <a:pt x="1228" y="1534"/>
                </a:lnTo>
                <a:lnTo>
                  <a:pt x="1228" y="1534"/>
                </a:lnTo>
                <a:lnTo>
                  <a:pt x="1228" y="1534"/>
                </a:lnTo>
                <a:lnTo>
                  <a:pt x="1233" y="1534"/>
                </a:lnTo>
                <a:lnTo>
                  <a:pt x="1233" y="1534"/>
                </a:lnTo>
                <a:lnTo>
                  <a:pt x="1239" y="1534"/>
                </a:lnTo>
                <a:lnTo>
                  <a:pt x="1239" y="1534"/>
                </a:lnTo>
                <a:lnTo>
                  <a:pt x="1239" y="1534"/>
                </a:lnTo>
                <a:lnTo>
                  <a:pt x="1244" y="1534"/>
                </a:lnTo>
                <a:lnTo>
                  <a:pt x="1244" y="1534"/>
                </a:lnTo>
                <a:lnTo>
                  <a:pt x="1249" y="1540"/>
                </a:lnTo>
                <a:lnTo>
                  <a:pt x="1249" y="1540"/>
                </a:lnTo>
                <a:lnTo>
                  <a:pt x="1249" y="1540"/>
                </a:lnTo>
                <a:lnTo>
                  <a:pt x="1254" y="1540"/>
                </a:lnTo>
                <a:lnTo>
                  <a:pt x="1254" y="1540"/>
                </a:lnTo>
                <a:lnTo>
                  <a:pt x="1259" y="1540"/>
                </a:lnTo>
                <a:lnTo>
                  <a:pt x="1259" y="1540"/>
                </a:lnTo>
                <a:lnTo>
                  <a:pt x="1259" y="1540"/>
                </a:lnTo>
                <a:lnTo>
                  <a:pt x="1264" y="1540"/>
                </a:lnTo>
                <a:lnTo>
                  <a:pt x="1264" y="1540"/>
                </a:lnTo>
                <a:lnTo>
                  <a:pt x="1270" y="1540"/>
                </a:lnTo>
                <a:lnTo>
                  <a:pt x="1270" y="1540"/>
                </a:lnTo>
                <a:lnTo>
                  <a:pt x="1270" y="1540"/>
                </a:lnTo>
                <a:lnTo>
                  <a:pt x="1275" y="1540"/>
                </a:lnTo>
                <a:lnTo>
                  <a:pt x="1275" y="1540"/>
                </a:lnTo>
                <a:lnTo>
                  <a:pt x="1280" y="1545"/>
                </a:lnTo>
                <a:lnTo>
                  <a:pt x="1280" y="1545"/>
                </a:lnTo>
                <a:lnTo>
                  <a:pt x="1280" y="1545"/>
                </a:lnTo>
                <a:lnTo>
                  <a:pt x="1285" y="1545"/>
                </a:lnTo>
                <a:lnTo>
                  <a:pt x="1285" y="1545"/>
                </a:lnTo>
                <a:lnTo>
                  <a:pt x="1290" y="1545"/>
                </a:lnTo>
                <a:lnTo>
                  <a:pt x="1290" y="1545"/>
                </a:lnTo>
                <a:lnTo>
                  <a:pt x="1290" y="1545"/>
                </a:lnTo>
                <a:lnTo>
                  <a:pt x="1296" y="1545"/>
                </a:lnTo>
                <a:lnTo>
                  <a:pt x="1296" y="1545"/>
                </a:lnTo>
                <a:lnTo>
                  <a:pt x="1296" y="1545"/>
                </a:lnTo>
                <a:lnTo>
                  <a:pt x="1301" y="1545"/>
                </a:lnTo>
                <a:lnTo>
                  <a:pt x="1301" y="1545"/>
                </a:lnTo>
                <a:lnTo>
                  <a:pt x="1306" y="1545"/>
                </a:lnTo>
                <a:lnTo>
                  <a:pt x="1306" y="1545"/>
                </a:lnTo>
                <a:lnTo>
                  <a:pt x="1306" y="1545"/>
                </a:lnTo>
                <a:lnTo>
                  <a:pt x="1311" y="1550"/>
                </a:lnTo>
                <a:lnTo>
                  <a:pt x="1311" y="1550"/>
                </a:lnTo>
                <a:lnTo>
                  <a:pt x="1316" y="1550"/>
                </a:lnTo>
                <a:lnTo>
                  <a:pt x="1316" y="1550"/>
                </a:lnTo>
                <a:lnTo>
                  <a:pt x="1316" y="1550"/>
                </a:lnTo>
                <a:lnTo>
                  <a:pt x="1322" y="1550"/>
                </a:lnTo>
                <a:lnTo>
                  <a:pt x="1322" y="1550"/>
                </a:lnTo>
                <a:lnTo>
                  <a:pt x="1327" y="1550"/>
                </a:lnTo>
                <a:lnTo>
                  <a:pt x="1327" y="1550"/>
                </a:lnTo>
                <a:lnTo>
                  <a:pt x="1327" y="1550"/>
                </a:lnTo>
                <a:lnTo>
                  <a:pt x="1332" y="1550"/>
                </a:lnTo>
                <a:lnTo>
                  <a:pt x="1332" y="1550"/>
                </a:lnTo>
                <a:lnTo>
                  <a:pt x="1337" y="1550"/>
                </a:lnTo>
                <a:lnTo>
                  <a:pt x="1337" y="1550"/>
                </a:lnTo>
                <a:lnTo>
                  <a:pt x="1337" y="1550"/>
                </a:lnTo>
                <a:lnTo>
                  <a:pt x="1342" y="1550"/>
                </a:lnTo>
                <a:lnTo>
                  <a:pt x="1342" y="1555"/>
                </a:lnTo>
                <a:lnTo>
                  <a:pt x="1347" y="1555"/>
                </a:lnTo>
                <a:lnTo>
                  <a:pt x="1347" y="1555"/>
                </a:lnTo>
                <a:lnTo>
                  <a:pt x="1347" y="1555"/>
                </a:lnTo>
                <a:lnTo>
                  <a:pt x="1353" y="1555"/>
                </a:lnTo>
                <a:lnTo>
                  <a:pt x="1353" y="1555"/>
                </a:lnTo>
                <a:lnTo>
                  <a:pt x="1358" y="1555"/>
                </a:lnTo>
                <a:lnTo>
                  <a:pt x="1358" y="1555"/>
                </a:lnTo>
                <a:lnTo>
                  <a:pt x="1358" y="1555"/>
                </a:lnTo>
                <a:lnTo>
                  <a:pt x="1363" y="1555"/>
                </a:lnTo>
                <a:lnTo>
                  <a:pt x="1363" y="1555"/>
                </a:lnTo>
                <a:lnTo>
                  <a:pt x="1368" y="1555"/>
                </a:lnTo>
                <a:lnTo>
                  <a:pt x="1368" y="1555"/>
                </a:lnTo>
                <a:lnTo>
                  <a:pt x="1368" y="1555"/>
                </a:lnTo>
                <a:lnTo>
                  <a:pt x="1373" y="1555"/>
                </a:lnTo>
                <a:lnTo>
                  <a:pt x="1373" y="1555"/>
                </a:lnTo>
                <a:lnTo>
                  <a:pt x="1373" y="1555"/>
                </a:lnTo>
                <a:lnTo>
                  <a:pt x="1379" y="1560"/>
                </a:lnTo>
                <a:lnTo>
                  <a:pt x="1379" y="1560"/>
                </a:lnTo>
                <a:lnTo>
                  <a:pt x="1384" y="1560"/>
                </a:lnTo>
                <a:lnTo>
                  <a:pt x="1384" y="1560"/>
                </a:lnTo>
                <a:lnTo>
                  <a:pt x="1384" y="1560"/>
                </a:lnTo>
                <a:lnTo>
                  <a:pt x="1389" y="1560"/>
                </a:lnTo>
                <a:lnTo>
                  <a:pt x="1389" y="1560"/>
                </a:lnTo>
                <a:lnTo>
                  <a:pt x="1394" y="1560"/>
                </a:lnTo>
                <a:lnTo>
                  <a:pt x="1394" y="1560"/>
                </a:lnTo>
                <a:lnTo>
                  <a:pt x="1394" y="1560"/>
                </a:lnTo>
                <a:lnTo>
                  <a:pt x="1399" y="1560"/>
                </a:lnTo>
                <a:lnTo>
                  <a:pt x="1399" y="1560"/>
                </a:lnTo>
                <a:lnTo>
                  <a:pt x="1404" y="1560"/>
                </a:lnTo>
                <a:lnTo>
                  <a:pt x="1404" y="1560"/>
                </a:lnTo>
                <a:lnTo>
                  <a:pt x="1404" y="1560"/>
                </a:lnTo>
                <a:lnTo>
                  <a:pt x="1410" y="1560"/>
                </a:lnTo>
                <a:lnTo>
                  <a:pt x="1410" y="1560"/>
                </a:lnTo>
                <a:lnTo>
                  <a:pt x="1415" y="1560"/>
                </a:lnTo>
                <a:lnTo>
                  <a:pt x="1415" y="1565"/>
                </a:lnTo>
                <a:lnTo>
                  <a:pt x="1415" y="1565"/>
                </a:lnTo>
                <a:lnTo>
                  <a:pt x="1420" y="1565"/>
                </a:lnTo>
                <a:lnTo>
                  <a:pt x="1420" y="1565"/>
                </a:lnTo>
                <a:lnTo>
                  <a:pt x="1425" y="1565"/>
                </a:lnTo>
                <a:lnTo>
                  <a:pt x="1425" y="1565"/>
                </a:lnTo>
                <a:lnTo>
                  <a:pt x="1425" y="1565"/>
                </a:lnTo>
                <a:lnTo>
                  <a:pt x="1430" y="1565"/>
                </a:lnTo>
                <a:lnTo>
                  <a:pt x="1430" y="1565"/>
                </a:lnTo>
                <a:lnTo>
                  <a:pt x="1436" y="1565"/>
                </a:lnTo>
                <a:lnTo>
                  <a:pt x="1436" y="1565"/>
                </a:lnTo>
                <a:lnTo>
                  <a:pt x="1436" y="1565"/>
                </a:lnTo>
                <a:lnTo>
                  <a:pt x="1441" y="1565"/>
                </a:lnTo>
                <a:lnTo>
                  <a:pt x="1441" y="1565"/>
                </a:lnTo>
                <a:lnTo>
                  <a:pt x="1446" y="1565"/>
                </a:lnTo>
                <a:lnTo>
                  <a:pt x="1446" y="1565"/>
                </a:lnTo>
                <a:lnTo>
                  <a:pt x="1446" y="1565"/>
                </a:lnTo>
                <a:lnTo>
                  <a:pt x="1451" y="1565"/>
                </a:lnTo>
                <a:lnTo>
                  <a:pt x="1451" y="1571"/>
                </a:lnTo>
                <a:lnTo>
                  <a:pt x="1451" y="1571"/>
                </a:lnTo>
                <a:lnTo>
                  <a:pt x="1456" y="1571"/>
                </a:lnTo>
                <a:lnTo>
                  <a:pt x="1456" y="1571"/>
                </a:lnTo>
                <a:lnTo>
                  <a:pt x="1461" y="1571"/>
                </a:lnTo>
                <a:lnTo>
                  <a:pt x="1461" y="1571"/>
                </a:lnTo>
                <a:lnTo>
                  <a:pt x="1461" y="1571"/>
                </a:lnTo>
                <a:lnTo>
                  <a:pt x="1467" y="1571"/>
                </a:lnTo>
                <a:lnTo>
                  <a:pt x="1467" y="1571"/>
                </a:lnTo>
                <a:lnTo>
                  <a:pt x="1472" y="1571"/>
                </a:lnTo>
                <a:lnTo>
                  <a:pt x="1472" y="1571"/>
                </a:lnTo>
                <a:lnTo>
                  <a:pt x="1472" y="1571"/>
                </a:lnTo>
                <a:lnTo>
                  <a:pt x="1477" y="1571"/>
                </a:lnTo>
                <a:lnTo>
                  <a:pt x="1477" y="1571"/>
                </a:lnTo>
                <a:lnTo>
                  <a:pt x="1482" y="1571"/>
                </a:lnTo>
                <a:lnTo>
                  <a:pt x="1482" y="1571"/>
                </a:lnTo>
                <a:lnTo>
                  <a:pt x="1482" y="1571"/>
                </a:lnTo>
                <a:lnTo>
                  <a:pt x="1487" y="1571"/>
                </a:lnTo>
                <a:lnTo>
                  <a:pt x="1487" y="1571"/>
                </a:lnTo>
                <a:lnTo>
                  <a:pt x="1493" y="1571"/>
                </a:lnTo>
                <a:lnTo>
                  <a:pt x="1493" y="1576"/>
                </a:lnTo>
                <a:lnTo>
                  <a:pt x="1493" y="1576"/>
                </a:lnTo>
                <a:lnTo>
                  <a:pt x="1498" y="1576"/>
                </a:lnTo>
                <a:lnTo>
                  <a:pt x="1498" y="1576"/>
                </a:lnTo>
                <a:lnTo>
                  <a:pt x="1503" y="1576"/>
                </a:lnTo>
                <a:lnTo>
                  <a:pt x="1503" y="1576"/>
                </a:lnTo>
                <a:lnTo>
                  <a:pt x="1503" y="1576"/>
                </a:lnTo>
                <a:lnTo>
                  <a:pt x="1508" y="1576"/>
                </a:lnTo>
                <a:lnTo>
                  <a:pt x="1508" y="1576"/>
                </a:lnTo>
                <a:lnTo>
                  <a:pt x="1513" y="1576"/>
                </a:lnTo>
                <a:lnTo>
                  <a:pt x="1513" y="1576"/>
                </a:lnTo>
                <a:lnTo>
                  <a:pt x="1513" y="1576"/>
                </a:lnTo>
                <a:lnTo>
                  <a:pt x="1518" y="1576"/>
                </a:lnTo>
                <a:lnTo>
                  <a:pt x="1518" y="1576"/>
                </a:lnTo>
                <a:lnTo>
                  <a:pt x="1518" y="1576"/>
                </a:lnTo>
                <a:lnTo>
                  <a:pt x="1524" y="1576"/>
                </a:lnTo>
                <a:lnTo>
                  <a:pt x="1524" y="1576"/>
                </a:lnTo>
                <a:lnTo>
                  <a:pt x="1529" y="1576"/>
                </a:lnTo>
                <a:lnTo>
                  <a:pt x="1529" y="1576"/>
                </a:lnTo>
                <a:lnTo>
                  <a:pt x="1529" y="1576"/>
                </a:lnTo>
                <a:lnTo>
                  <a:pt x="1534" y="1581"/>
                </a:lnTo>
                <a:lnTo>
                  <a:pt x="1534" y="1581"/>
                </a:lnTo>
                <a:lnTo>
                  <a:pt x="1539" y="1581"/>
                </a:lnTo>
                <a:lnTo>
                  <a:pt x="1539" y="1581"/>
                </a:lnTo>
                <a:lnTo>
                  <a:pt x="1539" y="1581"/>
                </a:lnTo>
                <a:lnTo>
                  <a:pt x="1544" y="1581"/>
                </a:lnTo>
                <a:lnTo>
                  <a:pt x="1544" y="1581"/>
                </a:lnTo>
                <a:lnTo>
                  <a:pt x="1550" y="1581"/>
                </a:lnTo>
                <a:lnTo>
                  <a:pt x="1550" y="1581"/>
                </a:lnTo>
                <a:lnTo>
                  <a:pt x="1550" y="1581"/>
                </a:lnTo>
                <a:lnTo>
                  <a:pt x="1555" y="1581"/>
                </a:lnTo>
                <a:lnTo>
                  <a:pt x="1555" y="1581"/>
                </a:lnTo>
                <a:lnTo>
                  <a:pt x="1560" y="1581"/>
                </a:lnTo>
                <a:lnTo>
                  <a:pt x="1560" y="1581"/>
                </a:lnTo>
                <a:lnTo>
                  <a:pt x="1560" y="1581"/>
                </a:lnTo>
                <a:lnTo>
                  <a:pt x="1565" y="1581"/>
                </a:lnTo>
                <a:lnTo>
                  <a:pt x="1565" y="1581"/>
                </a:lnTo>
                <a:lnTo>
                  <a:pt x="1570" y="1581"/>
                </a:lnTo>
                <a:lnTo>
                  <a:pt x="1570" y="1581"/>
                </a:lnTo>
                <a:lnTo>
                  <a:pt x="1570" y="1581"/>
                </a:lnTo>
                <a:lnTo>
                  <a:pt x="1576" y="1581"/>
                </a:lnTo>
                <a:lnTo>
                  <a:pt x="1576" y="1581"/>
                </a:lnTo>
                <a:lnTo>
                  <a:pt x="1581" y="1586"/>
                </a:lnTo>
                <a:lnTo>
                  <a:pt x="1581" y="1586"/>
                </a:lnTo>
                <a:lnTo>
                  <a:pt x="1581" y="1586"/>
                </a:lnTo>
                <a:lnTo>
                  <a:pt x="1586" y="1586"/>
                </a:lnTo>
                <a:lnTo>
                  <a:pt x="1586" y="1586"/>
                </a:lnTo>
                <a:lnTo>
                  <a:pt x="1591" y="1586"/>
                </a:lnTo>
                <a:lnTo>
                  <a:pt x="1591" y="1586"/>
                </a:lnTo>
                <a:lnTo>
                  <a:pt x="1591" y="1586"/>
                </a:lnTo>
                <a:lnTo>
                  <a:pt x="1596" y="1586"/>
                </a:lnTo>
                <a:lnTo>
                  <a:pt x="1596" y="1586"/>
                </a:lnTo>
                <a:lnTo>
                  <a:pt x="1596" y="1586"/>
                </a:lnTo>
                <a:lnTo>
                  <a:pt x="1601" y="1586"/>
                </a:lnTo>
                <a:lnTo>
                  <a:pt x="1601" y="1586"/>
                </a:lnTo>
                <a:lnTo>
                  <a:pt x="1607" y="1586"/>
                </a:lnTo>
                <a:lnTo>
                  <a:pt x="1607" y="1586"/>
                </a:lnTo>
                <a:lnTo>
                  <a:pt x="1607" y="1586"/>
                </a:lnTo>
                <a:lnTo>
                  <a:pt x="1612" y="1586"/>
                </a:lnTo>
                <a:lnTo>
                  <a:pt x="1612" y="1586"/>
                </a:lnTo>
                <a:lnTo>
                  <a:pt x="1617" y="1586"/>
                </a:lnTo>
                <a:lnTo>
                  <a:pt x="1617" y="1586"/>
                </a:lnTo>
                <a:lnTo>
                  <a:pt x="1617" y="1586"/>
                </a:lnTo>
                <a:lnTo>
                  <a:pt x="1622" y="1586"/>
                </a:lnTo>
                <a:lnTo>
                  <a:pt x="1622" y="1591"/>
                </a:lnTo>
                <a:lnTo>
                  <a:pt x="1627" y="1591"/>
                </a:lnTo>
                <a:lnTo>
                  <a:pt x="1627" y="1591"/>
                </a:lnTo>
                <a:lnTo>
                  <a:pt x="1627" y="1591"/>
                </a:lnTo>
                <a:lnTo>
                  <a:pt x="1633" y="1591"/>
                </a:lnTo>
                <a:lnTo>
                  <a:pt x="1633" y="1591"/>
                </a:lnTo>
                <a:lnTo>
                  <a:pt x="1638" y="1591"/>
                </a:lnTo>
                <a:lnTo>
                  <a:pt x="1638" y="1591"/>
                </a:lnTo>
                <a:lnTo>
                  <a:pt x="1638" y="1591"/>
                </a:lnTo>
                <a:lnTo>
                  <a:pt x="1643" y="1591"/>
                </a:lnTo>
                <a:lnTo>
                  <a:pt x="1643" y="1591"/>
                </a:lnTo>
                <a:lnTo>
                  <a:pt x="1648" y="1591"/>
                </a:lnTo>
                <a:lnTo>
                  <a:pt x="1648" y="1591"/>
                </a:lnTo>
                <a:lnTo>
                  <a:pt x="1648" y="1591"/>
                </a:lnTo>
                <a:lnTo>
                  <a:pt x="1653" y="1591"/>
                </a:lnTo>
                <a:lnTo>
                  <a:pt x="1653" y="1591"/>
                </a:lnTo>
                <a:lnTo>
                  <a:pt x="1658" y="1591"/>
                </a:lnTo>
                <a:lnTo>
                  <a:pt x="1658" y="1591"/>
                </a:lnTo>
                <a:lnTo>
                  <a:pt x="1658" y="1591"/>
                </a:lnTo>
                <a:lnTo>
                  <a:pt x="1664" y="1591"/>
                </a:lnTo>
                <a:lnTo>
                  <a:pt x="1664" y="1591"/>
                </a:lnTo>
                <a:lnTo>
                  <a:pt x="1669" y="1591"/>
                </a:lnTo>
                <a:lnTo>
                  <a:pt x="1669" y="1591"/>
                </a:lnTo>
                <a:lnTo>
                  <a:pt x="1669" y="1591"/>
                </a:lnTo>
                <a:lnTo>
                  <a:pt x="1674" y="1597"/>
                </a:lnTo>
                <a:lnTo>
                  <a:pt x="1674" y="1597"/>
                </a:lnTo>
                <a:lnTo>
                  <a:pt x="1674" y="1597"/>
                </a:lnTo>
                <a:lnTo>
                  <a:pt x="1679" y="1597"/>
                </a:lnTo>
                <a:lnTo>
                  <a:pt x="1679" y="1597"/>
                </a:lnTo>
                <a:lnTo>
                  <a:pt x="1684" y="1597"/>
                </a:lnTo>
                <a:lnTo>
                  <a:pt x="1684" y="1597"/>
                </a:lnTo>
                <a:lnTo>
                  <a:pt x="1684" y="1597"/>
                </a:lnTo>
                <a:lnTo>
                  <a:pt x="1690" y="1597"/>
                </a:lnTo>
                <a:lnTo>
                  <a:pt x="1690" y="1597"/>
                </a:lnTo>
                <a:lnTo>
                  <a:pt x="1695" y="1597"/>
                </a:lnTo>
                <a:lnTo>
                  <a:pt x="1695" y="1597"/>
                </a:lnTo>
                <a:lnTo>
                  <a:pt x="1695" y="1597"/>
                </a:lnTo>
                <a:lnTo>
                  <a:pt x="1700" y="1597"/>
                </a:lnTo>
                <a:lnTo>
                  <a:pt x="1700" y="1597"/>
                </a:lnTo>
                <a:lnTo>
                  <a:pt x="1705" y="1597"/>
                </a:lnTo>
                <a:lnTo>
                  <a:pt x="1705" y="1597"/>
                </a:lnTo>
                <a:lnTo>
                  <a:pt x="1705" y="1597"/>
                </a:lnTo>
                <a:lnTo>
                  <a:pt x="1710" y="1597"/>
                </a:lnTo>
                <a:lnTo>
                  <a:pt x="1710" y="1597"/>
                </a:lnTo>
                <a:lnTo>
                  <a:pt x="1715" y="1597"/>
                </a:lnTo>
                <a:lnTo>
                  <a:pt x="1715" y="1597"/>
                </a:lnTo>
                <a:lnTo>
                  <a:pt x="1715" y="1597"/>
                </a:lnTo>
                <a:lnTo>
                  <a:pt x="1721" y="1597"/>
                </a:lnTo>
                <a:lnTo>
                  <a:pt x="1721" y="1597"/>
                </a:lnTo>
                <a:lnTo>
                  <a:pt x="1726" y="1602"/>
                </a:lnTo>
                <a:lnTo>
                  <a:pt x="1726" y="1602"/>
                </a:lnTo>
                <a:lnTo>
                  <a:pt x="1726" y="1602"/>
                </a:lnTo>
                <a:lnTo>
                  <a:pt x="1731" y="1602"/>
                </a:lnTo>
                <a:lnTo>
                  <a:pt x="1731" y="1602"/>
                </a:lnTo>
                <a:lnTo>
                  <a:pt x="1736" y="1602"/>
                </a:lnTo>
                <a:lnTo>
                  <a:pt x="1736" y="1602"/>
                </a:lnTo>
                <a:lnTo>
                  <a:pt x="1736" y="1602"/>
                </a:lnTo>
                <a:lnTo>
                  <a:pt x="1741" y="1602"/>
                </a:lnTo>
                <a:lnTo>
                  <a:pt x="1741" y="1602"/>
                </a:lnTo>
                <a:lnTo>
                  <a:pt x="1747" y="1602"/>
                </a:lnTo>
                <a:lnTo>
                  <a:pt x="1747" y="1602"/>
                </a:lnTo>
                <a:lnTo>
                  <a:pt x="1747" y="1602"/>
                </a:lnTo>
                <a:lnTo>
                  <a:pt x="1752" y="1602"/>
                </a:lnTo>
                <a:lnTo>
                  <a:pt x="1752" y="1602"/>
                </a:lnTo>
                <a:lnTo>
                  <a:pt x="1752" y="1602"/>
                </a:lnTo>
                <a:lnTo>
                  <a:pt x="1757" y="1602"/>
                </a:lnTo>
                <a:lnTo>
                  <a:pt x="1757" y="1602"/>
                </a:lnTo>
                <a:lnTo>
                  <a:pt x="1762" y="1602"/>
                </a:lnTo>
                <a:lnTo>
                  <a:pt x="1762" y="1602"/>
                </a:lnTo>
                <a:lnTo>
                  <a:pt x="1762" y="1602"/>
                </a:lnTo>
                <a:lnTo>
                  <a:pt x="1767" y="1602"/>
                </a:lnTo>
                <a:lnTo>
                  <a:pt x="1767" y="1602"/>
                </a:lnTo>
                <a:lnTo>
                  <a:pt x="1773" y="1602"/>
                </a:lnTo>
                <a:lnTo>
                  <a:pt x="1773" y="1602"/>
                </a:lnTo>
                <a:lnTo>
                  <a:pt x="1773" y="1602"/>
                </a:lnTo>
                <a:lnTo>
                  <a:pt x="1778" y="1602"/>
                </a:lnTo>
                <a:lnTo>
                  <a:pt x="1778" y="1607"/>
                </a:lnTo>
                <a:lnTo>
                  <a:pt x="1783" y="1607"/>
                </a:lnTo>
                <a:lnTo>
                  <a:pt x="1783" y="1607"/>
                </a:lnTo>
                <a:lnTo>
                  <a:pt x="1783" y="1607"/>
                </a:lnTo>
                <a:lnTo>
                  <a:pt x="1788" y="1607"/>
                </a:lnTo>
                <a:lnTo>
                  <a:pt x="1788" y="1607"/>
                </a:lnTo>
                <a:lnTo>
                  <a:pt x="1793" y="1607"/>
                </a:lnTo>
                <a:lnTo>
                  <a:pt x="1793" y="1607"/>
                </a:lnTo>
                <a:lnTo>
                  <a:pt x="1793" y="1607"/>
                </a:lnTo>
                <a:lnTo>
                  <a:pt x="1798" y="1607"/>
                </a:lnTo>
                <a:lnTo>
                  <a:pt x="1798" y="1607"/>
                </a:lnTo>
                <a:lnTo>
                  <a:pt x="1804" y="1607"/>
                </a:lnTo>
                <a:lnTo>
                  <a:pt x="1804" y="1607"/>
                </a:lnTo>
                <a:lnTo>
                  <a:pt x="1804" y="1607"/>
                </a:lnTo>
                <a:lnTo>
                  <a:pt x="1809" y="1607"/>
                </a:lnTo>
                <a:lnTo>
                  <a:pt x="1809" y="1607"/>
                </a:lnTo>
                <a:lnTo>
                  <a:pt x="1814" y="1607"/>
                </a:lnTo>
                <a:lnTo>
                  <a:pt x="1814" y="1607"/>
                </a:lnTo>
                <a:lnTo>
                  <a:pt x="1814" y="1607"/>
                </a:lnTo>
                <a:lnTo>
                  <a:pt x="1819" y="1607"/>
                </a:lnTo>
                <a:lnTo>
                  <a:pt x="1819" y="1607"/>
                </a:lnTo>
                <a:lnTo>
                  <a:pt x="1819" y="1607"/>
                </a:lnTo>
                <a:lnTo>
                  <a:pt x="1824" y="1607"/>
                </a:lnTo>
                <a:lnTo>
                  <a:pt x="1824" y="1607"/>
                </a:lnTo>
                <a:lnTo>
                  <a:pt x="1830" y="1607"/>
                </a:lnTo>
                <a:lnTo>
                  <a:pt x="1830" y="1607"/>
                </a:lnTo>
                <a:lnTo>
                  <a:pt x="1830" y="1607"/>
                </a:lnTo>
                <a:lnTo>
                  <a:pt x="1835" y="1607"/>
                </a:lnTo>
                <a:lnTo>
                  <a:pt x="1835" y="1612"/>
                </a:lnTo>
                <a:lnTo>
                  <a:pt x="1840" y="1612"/>
                </a:lnTo>
                <a:lnTo>
                  <a:pt x="1840" y="1612"/>
                </a:lnTo>
                <a:lnTo>
                  <a:pt x="1840" y="1612"/>
                </a:lnTo>
                <a:lnTo>
                  <a:pt x="1845" y="1612"/>
                </a:lnTo>
                <a:lnTo>
                  <a:pt x="1845" y="1612"/>
                </a:lnTo>
                <a:lnTo>
                  <a:pt x="1850" y="1612"/>
                </a:lnTo>
                <a:lnTo>
                  <a:pt x="1850" y="1612"/>
                </a:lnTo>
                <a:lnTo>
                  <a:pt x="1850" y="1612"/>
                </a:lnTo>
                <a:lnTo>
                  <a:pt x="1855" y="1612"/>
                </a:lnTo>
                <a:lnTo>
                  <a:pt x="1855" y="1612"/>
                </a:lnTo>
                <a:lnTo>
                  <a:pt x="1861" y="1612"/>
                </a:lnTo>
                <a:lnTo>
                  <a:pt x="1861" y="1612"/>
                </a:lnTo>
                <a:lnTo>
                  <a:pt x="1861" y="1612"/>
                </a:lnTo>
                <a:lnTo>
                  <a:pt x="1866" y="1612"/>
                </a:lnTo>
                <a:lnTo>
                  <a:pt x="1866" y="1612"/>
                </a:lnTo>
                <a:lnTo>
                  <a:pt x="1871" y="1612"/>
                </a:lnTo>
                <a:lnTo>
                  <a:pt x="1871" y="1612"/>
                </a:lnTo>
                <a:lnTo>
                  <a:pt x="1871" y="1612"/>
                </a:lnTo>
                <a:lnTo>
                  <a:pt x="1876" y="1612"/>
                </a:lnTo>
                <a:lnTo>
                  <a:pt x="1876" y="1612"/>
                </a:lnTo>
                <a:lnTo>
                  <a:pt x="1881" y="1612"/>
                </a:lnTo>
                <a:lnTo>
                  <a:pt x="1881" y="1612"/>
                </a:lnTo>
                <a:lnTo>
                  <a:pt x="1881" y="1612"/>
                </a:lnTo>
                <a:lnTo>
                  <a:pt x="1887" y="1612"/>
                </a:lnTo>
                <a:lnTo>
                  <a:pt x="1887" y="1612"/>
                </a:lnTo>
                <a:lnTo>
                  <a:pt x="1892" y="1612"/>
                </a:lnTo>
                <a:lnTo>
                  <a:pt x="1892" y="1612"/>
                </a:lnTo>
                <a:lnTo>
                  <a:pt x="1892" y="1612"/>
                </a:lnTo>
                <a:lnTo>
                  <a:pt x="1897" y="1612"/>
                </a:lnTo>
                <a:lnTo>
                  <a:pt x="1897" y="1617"/>
                </a:lnTo>
                <a:lnTo>
                  <a:pt x="1897" y="1617"/>
                </a:lnTo>
                <a:lnTo>
                  <a:pt x="1902" y="1617"/>
                </a:lnTo>
                <a:lnTo>
                  <a:pt x="1902" y="1617"/>
                </a:lnTo>
                <a:lnTo>
                  <a:pt x="1907" y="1617"/>
                </a:lnTo>
                <a:lnTo>
                  <a:pt x="1907" y="1617"/>
                </a:lnTo>
                <a:lnTo>
                  <a:pt x="1907" y="1617"/>
                </a:lnTo>
                <a:lnTo>
                  <a:pt x="1912" y="1617"/>
                </a:lnTo>
                <a:lnTo>
                  <a:pt x="1912" y="1617"/>
                </a:lnTo>
                <a:lnTo>
                  <a:pt x="1918" y="1617"/>
                </a:lnTo>
                <a:lnTo>
                  <a:pt x="1918" y="1617"/>
                </a:lnTo>
                <a:lnTo>
                  <a:pt x="1918" y="1617"/>
                </a:lnTo>
                <a:lnTo>
                  <a:pt x="1923" y="1617"/>
                </a:lnTo>
                <a:lnTo>
                  <a:pt x="1923" y="1617"/>
                </a:lnTo>
                <a:lnTo>
                  <a:pt x="1928" y="1617"/>
                </a:lnTo>
                <a:lnTo>
                  <a:pt x="1928" y="1617"/>
                </a:lnTo>
                <a:lnTo>
                  <a:pt x="1928" y="1617"/>
                </a:lnTo>
                <a:lnTo>
                  <a:pt x="1933" y="1617"/>
                </a:lnTo>
                <a:lnTo>
                  <a:pt x="1933" y="1617"/>
                </a:lnTo>
                <a:lnTo>
                  <a:pt x="1938" y="1617"/>
                </a:lnTo>
                <a:lnTo>
                  <a:pt x="1938" y="1617"/>
                </a:lnTo>
                <a:lnTo>
                  <a:pt x="1938" y="1617"/>
                </a:lnTo>
                <a:lnTo>
                  <a:pt x="1944" y="1617"/>
                </a:lnTo>
                <a:lnTo>
                  <a:pt x="1944" y="1617"/>
                </a:lnTo>
                <a:lnTo>
                  <a:pt x="1949" y="1617"/>
                </a:lnTo>
                <a:lnTo>
                  <a:pt x="1949" y="1617"/>
                </a:lnTo>
                <a:lnTo>
                  <a:pt x="1949" y="1617"/>
                </a:lnTo>
                <a:lnTo>
                  <a:pt x="1954" y="1617"/>
                </a:lnTo>
                <a:lnTo>
                  <a:pt x="1954" y="1617"/>
                </a:lnTo>
                <a:lnTo>
                  <a:pt x="1959" y="1617"/>
                </a:lnTo>
                <a:lnTo>
                  <a:pt x="1959" y="1617"/>
                </a:lnTo>
                <a:lnTo>
                  <a:pt x="1959" y="1622"/>
                </a:lnTo>
                <a:lnTo>
                  <a:pt x="1964" y="1622"/>
                </a:lnTo>
                <a:lnTo>
                  <a:pt x="1964" y="1622"/>
                </a:lnTo>
                <a:lnTo>
                  <a:pt x="1969" y="1622"/>
                </a:lnTo>
                <a:lnTo>
                  <a:pt x="1969" y="1622"/>
                </a:lnTo>
                <a:lnTo>
                  <a:pt x="1969" y="1622"/>
                </a:lnTo>
                <a:lnTo>
                  <a:pt x="1975" y="1622"/>
                </a:lnTo>
                <a:lnTo>
                  <a:pt x="1975" y="1622"/>
                </a:lnTo>
                <a:lnTo>
                  <a:pt x="1975" y="1622"/>
                </a:lnTo>
                <a:lnTo>
                  <a:pt x="1980" y="1622"/>
                </a:lnTo>
                <a:lnTo>
                  <a:pt x="1980" y="1622"/>
                </a:lnTo>
                <a:lnTo>
                  <a:pt x="1985" y="1622"/>
                </a:lnTo>
                <a:lnTo>
                  <a:pt x="1985" y="1622"/>
                </a:lnTo>
                <a:lnTo>
                  <a:pt x="1985" y="1622"/>
                </a:lnTo>
                <a:lnTo>
                  <a:pt x="1990" y="1622"/>
                </a:lnTo>
                <a:lnTo>
                  <a:pt x="1990" y="1622"/>
                </a:lnTo>
                <a:lnTo>
                  <a:pt x="1995" y="1622"/>
                </a:lnTo>
                <a:lnTo>
                  <a:pt x="1995" y="1622"/>
                </a:lnTo>
                <a:lnTo>
                  <a:pt x="1995" y="1622"/>
                </a:lnTo>
                <a:lnTo>
                  <a:pt x="2001" y="1622"/>
                </a:lnTo>
                <a:lnTo>
                  <a:pt x="2001" y="1622"/>
                </a:lnTo>
                <a:lnTo>
                  <a:pt x="2006" y="1622"/>
                </a:lnTo>
                <a:lnTo>
                  <a:pt x="2006" y="1622"/>
                </a:lnTo>
                <a:lnTo>
                  <a:pt x="2006" y="1622"/>
                </a:lnTo>
                <a:lnTo>
                  <a:pt x="2011" y="1622"/>
                </a:lnTo>
                <a:lnTo>
                  <a:pt x="2011" y="1622"/>
                </a:lnTo>
                <a:lnTo>
                  <a:pt x="2016" y="1622"/>
                </a:lnTo>
                <a:lnTo>
                  <a:pt x="2016" y="1622"/>
                </a:lnTo>
                <a:lnTo>
                  <a:pt x="2016" y="1622"/>
                </a:lnTo>
                <a:lnTo>
                  <a:pt x="2021" y="1622"/>
                </a:lnTo>
                <a:lnTo>
                  <a:pt x="2021" y="1622"/>
                </a:lnTo>
                <a:lnTo>
                  <a:pt x="2027" y="1622"/>
                </a:lnTo>
                <a:lnTo>
                  <a:pt x="2027" y="1622"/>
                </a:lnTo>
                <a:lnTo>
                  <a:pt x="2027" y="1622"/>
                </a:lnTo>
                <a:lnTo>
                  <a:pt x="2032" y="1628"/>
                </a:lnTo>
                <a:lnTo>
                  <a:pt x="2032" y="1628"/>
                </a:lnTo>
                <a:lnTo>
                  <a:pt x="2037" y="1628"/>
                </a:lnTo>
                <a:lnTo>
                  <a:pt x="2037" y="1628"/>
                </a:lnTo>
                <a:lnTo>
                  <a:pt x="2037" y="1628"/>
                </a:lnTo>
                <a:lnTo>
                  <a:pt x="2042" y="1628"/>
                </a:lnTo>
                <a:lnTo>
                  <a:pt x="2042" y="1628"/>
                </a:lnTo>
                <a:lnTo>
                  <a:pt x="2047" y="1628"/>
                </a:lnTo>
                <a:lnTo>
                  <a:pt x="2047" y="0"/>
                </a:lnTo>
                <a:lnTo>
                  <a:pt x="0" y="0"/>
                </a:lnTo>
                <a:lnTo>
                  <a:pt x="0" y="0"/>
                </a:lnTo>
              </a:path>
            </a:pathLst>
          </a:custGeom>
          <a:pattFill prst="wdUpDiag">
            <a:fgClr>
              <a:srgbClr val="CC0099"/>
            </a:fgClr>
            <a:bgClr>
              <a:schemeClr val="bg1"/>
            </a:bgClr>
          </a:pattFill>
          <a:ln w="38100" cap="flat" cmpd="sng">
            <a:solidFill>
              <a:srgbClr val="000000"/>
            </a:solidFill>
            <a:prstDash val="dash"/>
            <a:round/>
            <a:headEnd/>
            <a:tailEnd/>
          </a:ln>
        </p:spPr>
        <p:txBody>
          <a:bodyPr/>
          <a:lstStyle/>
          <a:p>
            <a:endParaRPr lang="en-US" dirty="0"/>
          </a:p>
        </p:txBody>
      </p:sp>
      <p:sp>
        <p:nvSpPr>
          <p:cNvPr id="2655267" name="Text Box 35"/>
          <p:cNvSpPr txBox="1">
            <a:spLocks noChangeArrowheads="1"/>
          </p:cNvSpPr>
          <p:nvPr/>
        </p:nvSpPr>
        <p:spPr bwMode="auto">
          <a:xfrm>
            <a:off x="346317" y="3436296"/>
            <a:ext cx="2533266"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Robustness</a:t>
            </a:r>
            <a:endParaRPr lang="en-US" sz="2800" b="1" dirty="0">
              <a:latin typeface="Arial" charset="0"/>
              <a:cs typeface="Arial" charset="0"/>
            </a:endParaRPr>
          </a:p>
        </p:txBody>
      </p:sp>
      <p:sp>
        <p:nvSpPr>
          <p:cNvPr id="2655268" name="Text Box 36"/>
          <p:cNvSpPr txBox="1">
            <a:spLocks noChangeArrowheads="1"/>
          </p:cNvSpPr>
          <p:nvPr/>
        </p:nvSpPr>
        <p:spPr bwMode="auto">
          <a:xfrm>
            <a:off x="3595036" y="6031110"/>
            <a:ext cx="239661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Complexity</a:t>
            </a:r>
            <a:endParaRPr lang="en-US" sz="2800" b="1" dirty="0">
              <a:latin typeface="Arial" charset="0"/>
              <a:cs typeface="Arial" charset="0"/>
            </a:endParaRPr>
          </a:p>
        </p:txBody>
      </p:sp>
      <p:sp>
        <p:nvSpPr>
          <p:cNvPr id="2655269" name="Oval 37"/>
          <p:cNvSpPr>
            <a:spLocks noChangeArrowheads="1"/>
          </p:cNvSpPr>
          <p:nvPr/>
        </p:nvSpPr>
        <p:spPr bwMode="auto">
          <a:xfrm>
            <a:off x="2731436" y="2126609"/>
            <a:ext cx="762000" cy="1828800"/>
          </a:xfrm>
          <a:prstGeom prst="ellipse">
            <a:avLst/>
          </a:prstGeom>
          <a:noFill/>
          <a:ln w="76200">
            <a:solidFill>
              <a:srgbClr val="33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0" name="Text Box 38"/>
          <p:cNvSpPr txBox="1">
            <a:spLocks noChangeArrowheads="1"/>
          </p:cNvSpPr>
          <p:nvPr/>
        </p:nvSpPr>
        <p:spPr bwMode="auto">
          <a:xfrm>
            <a:off x="4026836" y="1593209"/>
            <a:ext cx="4219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b="1" dirty="0">
                <a:solidFill>
                  <a:srgbClr val="3333FF"/>
                </a:solidFill>
                <a:latin typeface="Arial" charset="0"/>
                <a:cs typeface="Arial" charset="0"/>
              </a:rPr>
              <a:t>Biology and technology</a:t>
            </a:r>
          </a:p>
        </p:txBody>
      </p:sp>
      <p:sp>
        <p:nvSpPr>
          <p:cNvPr id="2655271" name="Oval 39"/>
          <p:cNvSpPr>
            <a:spLocks noChangeArrowheads="1"/>
          </p:cNvSpPr>
          <p:nvPr/>
        </p:nvSpPr>
        <p:spPr bwMode="auto">
          <a:xfrm>
            <a:off x="4941236" y="5098409"/>
            <a:ext cx="1828800" cy="304800"/>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2" name="Text Box 40"/>
          <p:cNvSpPr txBox="1">
            <a:spLocks noChangeArrowheads="1"/>
          </p:cNvSpPr>
          <p:nvPr/>
        </p:nvSpPr>
        <p:spPr bwMode="auto">
          <a:xfrm>
            <a:off x="6749765" y="4946009"/>
            <a:ext cx="2085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r>
              <a:rPr lang="en-US" sz="2800" b="1" dirty="0">
                <a:solidFill>
                  <a:srgbClr val="FF0000"/>
                </a:solidFill>
                <a:latin typeface="Arial" charset="0"/>
                <a:cs typeface="Arial" charset="0"/>
              </a:rPr>
              <a:t>Physics</a:t>
            </a:r>
          </a:p>
        </p:txBody>
      </p:sp>
      <p:sp>
        <p:nvSpPr>
          <p:cNvPr id="2655273" name="Text Box 41"/>
          <p:cNvSpPr txBox="1">
            <a:spLocks noChangeArrowheads="1"/>
          </p:cNvSpPr>
          <p:nvPr/>
        </p:nvSpPr>
        <p:spPr bwMode="auto">
          <a:xfrm>
            <a:off x="2807636" y="5479409"/>
            <a:ext cx="1214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simple</a:t>
            </a:r>
          </a:p>
        </p:txBody>
      </p:sp>
      <p:sp>
        <p:nvSpPr>
          <p:cNvPr id="2655274" name="Text Box 42"/>
          <p:cNvSpPr txBox="1">
            <a:spLocks noChangeArrowheads="1"/>
          </p:cNvSpPr>
          <p:nvPr/>
        </p:nvSpPr>
        <p:spPr bwMode="auto">
          <a:xfrm>
            <a:off x="5550836" y="5493697"/>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hard</a:t>
            </a:r>
          </a:p>
        </p:txBody>
      </p:sp>
      <p:sp>
        <p:nvSpPr>
          <p:cNvPr id="2655275" name="Text Box 43"/>
          <p:cNvSpPr txBox="1">
            <a:spLocks noChangeArrowheads="1"/>
          </p:cNvSpPr>
          <p:nvPr/>
        </p:nvSpPr>
        <p:spPr bwMode="auto">
          <a:xfrm>
            <a:off x="1588436" y="2202809"/>
            <a:ext cx="1174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robust</a:t>
            </a:r>
          </a:p>
        </p:txBody>
      </p:sp>
      <p:sp>
        <p:nvSpPr>
          <p:cNvPr id="2655276" name="Text Box 44"/>
          <p:cNvSpPr txBox="1">
            <a:spLocks noChangeArrowheads="1"/>
          </p:cNvSpPr>
          <p:nvPr/>
        </p:nvSpPr>
        <p:spPr bwMode="auto">
          <a:xfrm>
            <a:off x="1604311" y="4742809"/>
            <a:ext cx="1155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fragile</a:t>
            </a:r>
          </a:p>
        </p:txBody>
      </p:sp>
      <p:sp>
        <p:nvSpPr>
          <p:cNvPr id="46" name="Oval 39"/>
          <p:cNvSpPr>
            <a:spLocks noChangeArrowheads="1"/>
          </p:cNvSpPr>
          <p:nvPr/>
        </p:nvSpPr>
        <p:spPr bwMode="auto">
          <a:xfrm>
            <a:off x="5280961" y="2253116"/>
            <a:ext cx="1828800" cy="681038"/>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solidFill>
                <a:srgbClr val="660066"/>
              </a:solidFill>
            </a:endParaRPr>
          </a:p>
        </p:txBody>
      </p:sp>
      <p:sp>
        <p:nvSpPr>
          <p:cNvPr id="3" name="TextBox 2"/>
          <p:cNvSpPr txBox="1"/>
          <p:nvPr/>
        </p:nvSpPr>
        <p:spPr>
          <a:xfrm>
            <a:off x="7330149" y="2402616"/>
            <a:ext cx="1774945" cy="1107996"/>
          </a:xfrm>
          <a:prstGeom prst="rect">
            <a:avLst/>
          </a:prstGeom>
          <a:noFill/>
        </p:spPr>
        <p:txBody>
          <a:bodyPr wrap="none" rtlCol="0">
            <a:spAutoFit/>
          </a:bodyPr>
          <a:lstStyle/>
          <a:p>
            <a:pPr algn="ctr"/>
            <a:r>
              <a:rPr lang="en-US" sz="2400" b="1" dirty="0" smtClean="0">
                <a:solidFill>
                  <a:srgbClr val="FF0000"/>
                </a:solidFill>
                <a:latin typeface="Arial" charset="0"/>
                <a:cs typeface="Arial" charset="0"/>
              </a:rPr>
              <a:t>Find a new</a:t>
            </a:r>
          </a:p>
          <a:p>
            <a:pPr algn="ctr"/>
            <a:r>
              <a:rPr lang="en-US" sz="2400" b="1" dirty="0" smtClean="0">
                <a:solidFill>
                  <a:srgbClr val="FF0000"/>
                </a:solidFill>
                <a:latin typeface="Arial" charset="0"/>
                <a:cs typeface="Arial" charset="0"/>
              </a:rPr>
              <a:t>job</a:t>
            </a:r>
            <a:endParaRPr lang="en-US" sz="2400" b="1" dirty="0">
              <a:solidFill>
                <a:srgbClr val="FF0000"/>
              </a:solidFill>
              <a:latin typeface="Arial" charset="0"/>
              <a:cs typeface="Arial" charset="0"/>
            </a:endParaRPr>
          </a:p>
          <a:p>
            <a:pPr algn="ctr"/>
            <a:endParaRPr lang="en-US" dirty="0"/>
          </a:p>
        </p:txBody>
      </p:sp>
      <p:cxnSp>
        <p:nvCxnSpPr>
          <p:cNvPr id="6" name="Straight Arrow Connector 5"/>
          <p:cNvCxnSpPr/>
          <p:nvPr/>
        </p:nvCxnSpPr>
        <p:spPr>
          <a:xfrm flipH="1">
            <a:off x="4244324" y="3743386"/>
            <a:ext cx="2525712" cy="440623"/>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49765" y="3473867"/>
            <a:ext cx="2273385" cy="446276"/>
          </a:xfrm>
          <a:prstGeom prst="rect">
            <a:avLst/>
          </a:prstGeom>
          <a:noFill/>
        </p:spPr>
        <p:txBody>
          <a:bodyPr wrap="none" rtlCol="0">
            <a:spAutoFit/>
          </a:bodyPr>
          <a:lstStyle/>
          <a:p>
            <a:r>
              <a:rPr lang="en-US" sz="2300" b="1" dirty="0" smtClean="0"/>
              <a:t>Tradeoff Frontier</a:t>
            </a:r>
            <a:endParaRPr lang="en-US" sz="2300" b="1" dirty="0"/>
          </a:p>
        </p:txBody>
      </p:sp>
    </p:spTree>
    <p:extLst>
      <p:ext uri="{BB962C8B-B14F-4D97-AF65-F5344CB8AC3E}">
        <p14:creationId xmlns:p14="http://schemas.microsoft.com/office/powerpoint/2010/main" val="4188206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5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552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55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55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5269" grpId="0" animBg="1"/>
      <p:bldP spid="2655270" grpId="0"/>
      <p:bldP spid="2655271" grpId="0" animBg="1"/>
      <p:bldP spid="2655272" grpId="0"/>
      <p:bldP spid="46"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2930" name="Rectangle 2"/>
          <p:cNvSpPr>
            <a:spLocks noGrp="1" noChangeArrowheads="1"/>
          </p:cNvSpPr>
          <p:nvPr>
            <p:ph type="title"/>
          </p:nvPr>
        </p:nvSpPr>
        <p:spPr>
          <a:xfrm>
            <a:off x="1775916" y="990600"/>
            <a:ext cx="1491656" cy="609600"/>
          </a:xfrm>
        </p:spPr>
        <p:txBody>
          <a:bodyPr/>
          <a:lstStyle/>
          <a:p>
            <a:pPr algn="l"/>
            <a:r>
              <a:rPr lang="en-US" sz="3200" u="sng" dirty="0">
                <a:solidFill>
                  <a:srgbClr val="008000"/>
                </a:solidFill>
              </a:rPr>
              <a:t>Robust</a:t>
            </a:r>
          </a:p>
        </p:txBody>
      </p:sp>
      <p:sp>
        <p:nvSpPr>
          <p:cNvPr id="12412931" name="Rectangle 3"/>
          <p:cNvSpPr>
            <a:spLocks noChangeArrowheads="1"/>
          </p:cNvSpPr>
          <p:nvPr/>
        </p:nvSpPr>
        <p:spPr bwMode="auto">
          <a:xfrm>
            <a:off x="6156715" y="990600"/>
            <a:ext cx="193597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lang="en-US" sz="3200" u="sng" dirty="0">
                <a:solidFill>
                  <a:srgbClr val="FF0000"/>
                </a:solidFill>
                <a:cs typeface="Arial" charset="0"/>
              </a:rPr>
              <a:t>Yet Fragile</a:t>
            </a:r>
          </a:p>
        </p:txBody>
      </p:sp>
      <p:sp>
        <p:nvSpPr>
          <p:cNvPr id="12412932" name="Text Box 4"/>
          <p:cNvSpPr txBox="1">
            <a:spLocks noChangeArrowheads="1"/>
          </p:cNvSpPr>
          <p:nvPr/>
        </p:nvSpPr>
        <p:spPr bwMode="auto">
          <a:xfrm>
            <a:off x="376264" y="76704"/>
            <a:ext cx="86153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r>
              <a:rPr lang="en-US" sz="4000" dirty="0" smtClean="0"/>
              <a:t>BTW, RYF Behavior is Everywhere</a:t>
            </a:r>
            <a:endParaRPr lang="en-US" sz="4000" dirty="0"/>
          </a:p>
        </p:txBody>
      </p:sp>
      <p:sp>
        <p:nvSpPr>
          <p:cNvPr id="12412933" name="Text Box 5"/>
          <p:cNvSpPr txBox="1">
            <a:spLocks noChangeArrowheads="1"/>
          </p:cNvSpPr>
          <p:nvPr/>
        </p:nvSpPr>
        <p:spPr bwMode="auto">
          <a:xfrm>
            <a:off x="76200" y="1722506"/>
            <a:ext cx="4903907" cy="27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J"/>
            </a:pPr>
            <a:r>
              <a:rPr lang="en-US" sz="2800" dirty="0"/>
              <a:t>Efficient, flexible metabolism</a:t>
            </a:r>
          </a:p>
          <a:p>
            <a:pPr>
              <a:lnSpc>
                <a:spcPct val="90000"/>
              </a:lnSpc>
              <a:spcBef>
                <a:spcPct val="15000"/>
              </a:spcBef>
              <a:buFont typeface="Wingdings" charset="0"/>
              <a:buChar char="J"/>
            </a:pPr>
            <a:r>
              <a:rPr lang="en-US" sz="2800" dirty="0"/>
              <a:t>Complex development </a:t>
            </a:r>
            <a:r>
              <a:rPr lang="en-US" sz="2800" dirty="0">
                <a:solidFill>
                  <a:schemeClr val="bg1"/>
                </a:solidFill>
              </a:rPr>
              <a:t>and</a:t>
            </a:r>
          </a:p>
          <a:p>
            <a:pPr>
              <a:lnSpc>
                <a:spcPct val="90000"/>
              </a:lnSpc>
              <a:spcBef>
                <a:spcPct val="15000"/>
              </a:spcBef>
              <a:buFont typeface="Wingdings" charset="0"/>
              <a:buChar char="J"/>
            </a:pPr>
            <a:r>
              <a:rPr lang="en-US" sz="2800" dirty="0"/>
              <a:t>Immune systems</a:t>
            </a:r>
            <a:endParaRPr lang="en-US" sz="2800" dirty="0">
              <a:solidFill>
                <a:schemeClr val="bg1"/>
              </a:solidFill>
            </a:endParaRPr>
          </a:p>
          <a:p>
            <a:pPr>
              <a:lnSpc>
                <a:spcPct val="90000"/>
              </a:lnSpc>
              <a:spcBef>
                <a:spcPct val="15000"/>
              </a:spcBef>
              <a:buFont typeface="Wingdings" charset="0"/>
              <a:buChar char="J"/>
            </a:pPr>
            <a:r>
              <a:rPr lang="en-US" sz="2800" dirty="0"/>
              <a:t>Regeneration &amp; renewal </a:t>
            </a:r>
          </a:p>
          <a:p>
            <a:pPr>
              <a:lnSpc>
                <a:spcPct val="90000"/>
              </a:lnSpc>
              <a:spcBef>
                <a:spcPct val="15000"/>
              </a:spcBef>
              <a:buFont typeface="Wingdings" charset="0"/>
              <a:buChar char="4"/>
            </a:pPr>
            <a:r>
              <a:rPr lang="en-US" sz="2800" dirty="0"/>
              <a:t>Complex </a:t>
            </a:r>
            <a:r>
              <a:rPr lang="en-US" sz="2800" dirty="0" smtClean="0"/>
              <a:t>societies</a:t>
            </a:r>
          </a:p>
          <a:p>
            <a:pPr>
              <a:lnSpc>
                <a:spcPct val="90000"/>
              </a:lnSpc>
              <a:spcBef>
                <a:spcPct val="15000"/>
              </a:spcBef>
              <a:buFont typeface="Wingdings" charset="0"/>
              <a:buChar char="4"/>
            </a:pPr>
            <a:r>
              <a:rPr lang="en-US" sz="2800" dirty="0" smtClean="0"/>
              <a:t>Advanced Technologies</a:t>
            </a:r>
            <a:endParaRPr lang="en-US" sz="2800" dirty="0"/>
          </a:p>
        </p:txBody>
      </p:sp>
      <p:sp>
        <p:nvSpPr>
          <p:cNvPr id="12412934" name="Text Box 6"/>
          <p:cNvSpPr txBox="1">
            <a:spLocks noChangeArrowheads="1"/>
          </p:cNvSpPr>
          <p:nvPr/>
        </p:nvSpPr>
        <p:spPr bwMode="auto">
          <a:xfrm>
            <a:off x="5029200" y="1705083"/>
            <a:ext cx="4191000" cy="27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L"/>
            </a:pPr>
            <a:r>
              <a:rPr lang="en-US" sz="2800" dirty="0"/>
              <a:t>Obesity and diabetes</a:t>
            </a:r>
          </a:p>
          <a:p>
            <a:pPr>
              <a:lnSpc>
                <a:spcPct val="90000"/>
              </a:lnSpc>
              <a:spcBef>
                <a:spcPct val="15000"/>
              </a:spcBef>
              <a:buFont typeface="Wingdings" charset="0"/>
              <a:buChar char="L"/>
            </a:pPr>
            <a:r>
              <a:rPr lang="en-US" sz="2800" dirty="0"/>
              <a:t>Rich microbe ecosystem </a:t>
            </a:r>
          </a:p>
          <a:p>
            <a:pPr>
              <a:lnSpc>
                <a:spcPct val="90000"/>
              </a:lnSpc>
              <a:spcBef>
                <a:spcPct val="15000"/>
              </a:spcBef>
              <a:buFont typeface="Wingdings" charset="0"/>
              <a:buChar char="L"/>
            </a:pPr>
            <a:r>
              <a:rPr lang="en-US" sz="2800" dirty="0"/>
              <a:t>Inflammation, Auto</a:t>
            </a:r>
            <a:r>
              <a:rPr lang="en-US" sz="2800" dirty="0" smtClean="0"/>
              <a:t>-Im.</a:t>
            </a:r>
            <a:endParaRPr lang="en-US" sz="2800" dirty="0"/>
          </a:p>
          <a:p>
            <a:pPr>
              <a:lnSpc>
                <a:spcPct val="90000"/>
              </a:lnSpc>
              <a:spcBef>
                <a:spcPct val="15000"/>
              </a:spcBef>
              <a:buFont typeface="Wingdings" charset="0"/>
              <a:buChar char="L"/>
            </a:pPr>
            <a:r>
              <a:rPr lang="en-US" sz="2800" dirty="0"/>
              <a:t>Cancer</a:t>
            </a:r>
          </a:p>
          <a:p>
            <a:pPr>
              <a:lnSpc>
                <a:spcPct val="90000"/>
              </a:lnSpc>
              <a:spcBef>
                <a:spcPct val="15000"/>
              </a:spcBef>
              <a:buFont typeface="Wingdings" charset="0"/>
              <a:buChar char="N"/>
            </a:pPr>
            <a:r>
              <a:rPr lang="en-US" sz="2800" dirty="0"/>
              <a:t>Epidemics, war, …</a:t>
            </a:r>
          </a:p>
          <a:p>
            <a:pPr>
              <a:lnSpc>
                <a:spcPct val="90000"/>
              </a:lnSpc>
              <a:spcBef>
                <a:spcPct val="15000"/>
              </a:spcBef>
              <a:buFont typeface="Wingdings" charset="0"/>
              <a:buChar char="M"/>
            </a:pPr>
            <a:r>
              <a:rPr lang="en-US" sz="2800" dirty="0"/>
              <a:t>Catastrophic failures</a:t>
            </a:r>
          </a:p>
        </p:txBody>
      </p:sp>
      <p:sp>
        <p:nvSpPr>
          <p:cNvPr id="12412935" name="Rectangle 7"/>
          <p:cNvSpPr>
            <a:spLocks noGrp="1" noChangeArrowheads="1"/>
          </p:cNvSpPr>
          <p:nvPr>
            <p:ph type="body" idx="1"/>
          </p:nvPr>
        </p:nvSpPr>
        <p:spPr>
          <a:xfrm>
            <a:off x="228600" y="4724400"/>
            <a:ext cx="8763000" cy="2133600"/>
          </a:xfrm>
          <a:noFill/>
          <a:ln/>
        </p:spPr>
        <p:txBody>
          <a:bodyPr>
            <a:normAutofit fontScale="92500" lnSpcReduction="10000"/>
          </a:bodyPr>
          <a:lstStyle/>
          <a:p>
            <a:r>
              <a:rPr lang="en-US" sz="2000" dirty="0" smtClean="0"/>
              <a:t>“Evolved” </a:t>
            </a:r>
            <a:r>
              <a:rPr lang="en-US" sz="2000" dirty="0"/>
              <a:t>mechanisms for robustness </a:t>
            </a:r>
            <a:r>
              <a:rPr lang="en-US" sz="2000" i="1" dirty="0"/>
              <a:t>allow for, </a:t>
            </a:r>
            <a:r>
              <a:rPr lang="en-US" sz="2000" dirty="0"/>
              <a:t>even </a:t>
            </a:r>
            <a:r>
              <a:rPr lang="en-US" sz="2000" i="1" dirty="0"/>
              <a:t>facilitate,</a:t>
            </a:r>
            <a:r>
              <a:rPr lang="en-US" sz="2000" dirty="0"/>
              <a:t> novel, severe fragilities </a:t>
            </a:r>
            <a:r>
              <a:rPr lang="en-US" sz="2000" dirty="0" smtClean="0"/>
              <a:t>elsewhere. That is, they are RYF-Complex</a:t>
            </a:r>
          </a:p>
          <a:p>
            <a:endParaRPr lang="en-US" sz="2000" dirty="0"/>
          </a:p>
          <a:p>
            <a:r>
              <a:rPr lang="en-US" sz="2000" dirty="0" smtClean="0"/>
              <a:t>Often </a:t>
            </a:r>
            <a:r>
              <a:rPr lang="en-US" sz="2000" dirty="0"/>
              <a:t>involving hijacking/exploiting the same </a:t>
            </a:r>
            <a:r>
              <a:rPr lang="en-US" sz="2000" dirty="0" smtClean="0"/>
              <a:t>mechanism</a:t>
            </a:r>
          </a:p>
          <a:p>
            <a:pPr lvl="1"/>
            <a:r>
              <a:rPr lang="en-US" sz="1600" dirty="0" smtClean="0"/>
              <a:t>We’ve certainly seen this in the Internet space (consider DDOS of various varieties)</a:t>
            </a:r>
          </a:p>
          <a:p>
            <a:pPr lvl="1"/>
            <a:endParaRPr lang="en-US" sz="1600" dirty="0"/>
          </a:p>
          <a:p>
            <a:r>
              <a:rPr lang="en-US" sz="2000" dirty="0" smtClean="0"/>
              <a:t>These are </a:t>
            </a:r>
            <a:r>
              <a:rPr lang="en-US" sz="2000" dirty="0"/>
              <a:t>hard constraints (</a:t>
            </a:r>
            <a:r>
              <a:rPr lang="en-US" sz="2000" dirty="0" smtClean="0"/>
              <a:t>i.e., RYF behavior is conserved)</a:t>
            </a:r>
            <a:endParaRPr lang="en-US" sz="2000" dirty="0"/>
          </a:p>
        </p:txBody>
      </p:sp>
      <p:sp>
        <p:nvSpPr>
          <p:cNvPr id="3" name="Slide Number Placeholder 2"/>
          <p:cNvSpPr>
            <a:spLocks noGrp="1"/>
          </p:cNvSpPr>
          <p:nvPr>
            <p:ph type="sldNum" sz="quarter" idx="12"/>
          </p:nvPr>
        </p:nvSpPr>
        <p:spPr/>
        <p:txBody>
          <a:bodyPr/>
          <a:lstStyle/>
          <a:p>
            <a:fld id="{21F837FD-8F87-7743-AB44-21CAE7E625D8}" type="slidenum">
              <a:rPr lang="en-US" smtClean="0"/>
              <a:t>18</a:t>
            </a:fld>
            <a:endParaRPr lang="en-US" dirty="0"/>
          </a:p>
        </p:txBody>
      </p:sp>
    </p:spTree>
    <p:extLst>
      <p:ext uri="{BB962C8B-B14F-4D97-AF65-F5344CB8AC3E}">
        <p14:creationId xmlns:p14="http://schemas.microsoft.com/office/powerpoint/2010/main" val="2448711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12933">
                                            <p:txEl>
                                              <p:pRg st="0" end="0"/>
                                            </p:txEl>
                                          </p:spTgt>
                                        </p:tgtEl>
                                        <p:attrNameLst>
                                          <p:attrName>style.visibility</p:attrName>
                                        </p:attrNameLst>
                                      </p:cBhvr>
                                      <p:to>
                                        <p:strVal val="visible"/>
                                      </p:to>
                                    </p:set>
                                    <p:animEffect transition="in" filter="wipe(left)">
                                      <p:cBhvr>
                                        <p:cTn id="7" dur="500"/>
                                        <p:tgtEl>
                                          <p:spTgt spid="124129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12934">
                                            <p:txEl>
                                              <p:pRg st="0" end="0"/>
                                            </p:txEl>
                                          </p:spTgt>
                                        </p:tgtEl>
                                        <p:attrNameLst>
                                          <p:attrName>style.visibility</p:attrName>
                                        </p:attrNameLst>
                                      </p:cBhvr>
                                      <p:to>
                                        <p:strVal val="visible"/>
                                      </p:to>
                                    </p:set>
                                    <p:animEffect transition="in" filter="wipe(left)">
                                      <p:cBhvr>
                                        <p:cTn id="12" dur="500"/>
                                        <p:tgtEl>
                                          <p:spTgt spid="124129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12933">
                                            <p:txEl>
                                              <p:pRg st="1" end="1"/>
                                            </p:txEl>
                                          </p:spTgt>
                                        </p:tgtEl>
                                        <p:attrNameLst>
                                          <p:attrName>style.visibility</p:attrName>
                                        </p:attrNameLst>
                                      </p:cBhvr>
                                      <p:to>
                                        <p:strVal val="visible"/>
                                      </p:to>
                                    </p:set>
                                    <p:animEffect transition="in" filter="wipe(left)">
                                      <p:cBhvr>
                                        <p:cTn id="17" dur="500"/>
                                        <p:tgtEl>
                                          <p:spTgt spid="1241293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12934">
                                            <p:txEl>
                                              <p:pRg st="1" end="1"/>
                                            </p:txEl>
                                          </p:spTgt>
                                        </p:tgtEl>
                                        <p:attrNameLst>
                                          <p:attrName>style.visibility</p:attrName>
                                        </p:attrNameLst>
                                      </p:cBhvr>
                                      <p:to>
                                        <p:strVal val="visible"/>
                                      </p:to>
                                    </p:set>
                                    <p:animEffect transition="in" filter="wipe(left)">
                                      <p:cBhvr>
                                        <p:cTn id="22" dur="500"/>
                                        <p:tgtEl>
                                          <p:spTgt spid="1241293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412933">
                                            <p:txEl>
                                              <p:pRg st="2" end="2"/>
                                            </p:txEl>
                                          </p:spTgt>
                                        </p:tgtEl>
                                        <p:attrNameLst>
                                          <p:attrName>style.visibility</p:attrName>
                                        </p:attrNameLst>
                                      </p:cBhvr>
                                      <p:to>
                                        <p:strVal val="visible"/>
                                      </p:to>
                                    </p:set>
                                    <p:animEffect transition="in" filter="wipe(left)">
                                      <p:cBhvr>
                                        <p:cTn id="27" dur="500"/>
                                        <p:tgtEl>
                                          <p:spTgt spid="1241293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12934">
                                            <p:txEl>
                                              <p:pRg st="2" end="2"/>
                                            </p:txEl>
                                          </p:spTgt>
                                        </p:tgtEl>
                                        <p:attrNameLst>
                                          <p:attrName>style.visibility</p:attrName>
                                        </p:attrNameLst>
                                      </p:cBhvr>
                                      <p:to>
                                        <p:strVal val="visible"/>
                                      </p:to>
                                    </p:set>
                                    <p:animEffect transition="in" filter="wipe(left)">
                                      <p:cBhvr>
                                        <p:cTn id="32" dur="500"/>
                                        <p:tgtEl>
                                          <p:spTgt spid="1241293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412933">
                                            <p:txEl>
                                              <p:pRg st="3" end="3"/>
                                            </p:txEl>
                                          </p:spTgt>
                                        </p:tgtEl>
                                        <p:attrNameLst>
                                          <p:attrName>style.visibility</p:attrName>
                                        </p:attrNameLst>
                                      </p:cBhvr>
                                      <p:to>
                                        <p:strVal val="visible"/>
                                      </p:to>
                                    </p:set>
                                    <p:animEffect transition="in" filter="wipe(left)">
                                      <p:cBhvr>
                                        <p:cTn id="37" dur="500"/>
                                        <p:tgtEl>
                                          <p:spTgt spid="12412933">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412934">
                                            <p:txEl>
                                              <p:pRg st="3" end="3"/>
                                            </p:txEl>
                                          </p:spTgt>
                                        </p:tgtEl>
                                        <p:attrNameLst>
                                          <p:attrName>style.visibility</p:attrName>
                                        </p:attrNameLst>
                                      </p:cBhvr>
                                      <p:to>
                                        <p:strVal val="visible"/>
                                      </p:to>
                                    </p:set>
                                    <p:animEffect transition="in" filter="wipe(left)">
                                      <p:cBhvr>
                                        <p:cTn id="42" dur="500"/>
                                        <p:tgtEl>
                                          <p:spTgt spid="1241293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412933">
                                            <p:txEl>
                                              <p:pRg st="4" end="4"/>
                                            </p:txEl>
                                          </p:spTgt>
                                        </p:tgtEl>
                                        <p:attrNameLst>
                                          <p:attrName>style.visibility</p:attrName>
                                        </p:attrNameLst>
                                      </p:cBhvr>
                                      <p:to>
                                        <p:strVal val="visible"/>
                                      </p:to>
                                    </p:set>
                                    <p:animEffect transition="in" filter="wipe(left)">
                                      <p:cBhvr>
                                        <p:cTn id="47" dur="500"/>
                                        <p:tgtEl>
                                          <p:spTgt spid="1241293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412933">
                                            <p:txEl>
                                              <p:pRg st="5" end="5"/>
                                            </p:txEl>
                                          </p:spTgt>
                                        </p:tgtEl>
                                        <p:attrNameLst>
                                          <p:attrName>style.visibility</p:attrName>
                                        </p:attrNameLst>
                                      </p:cBhvr>
                                      <p:to>
                                        <p:strVal val="visible"/>
                                      </p:to>
                                    </p:set>
                                    <p:animEffect transition="in" filter="wipe(left)">
                                      <p:cBhvr>
                                        <p:cTn id="52" dur="500"/>
                                        <p:tgtEl>
                                          <p:spTgt spid="12412933">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412934">
                                            <p:txEl>
                                              <p:pRg st="4" end="4"/>
                                            </p:txEl>
                                          </p:spTgt>
                                        </p:tgtEl>
                                        <p:attrNameLst>
                                          <p:attrName>style.visibility</p:attrName>
                                        </p:attrNameLst>
                                      </p:cBhvr>
                                      <p:to>
                                        <p:strVal val="visible"/>
                                      </p:to>
                                    </p:set>
                                    <p:animEffect transition="in" filter="wipe(left)">
                                      <p:cBhvr>
                                        <p:cTn id="57" dur="500"/>
                                        <p:tgtEl>
                                          <p:spTgt spid="12412934">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412934">
                                            <p:txEl>
                                              <p:pRg st="5" end="5"/>
                                            </p:txEl>
                                          </p:spTgt>
                                        </p:tgtEl>
                                        <p:attrNameLst>
                                          <p:attrName>style.visibility</p:attrName>
                                        </p:attrNameLst>
                                      </p:cBhvr>
                                      <p:to>
                                        <p:strVal val="visible"/>
                                      </p:to>
                                    </p:set>
                                    <p:animEffect transition="in" filter="wipe(left)">
                                      <p:cBhvr>
                                        <p:cTn id="62" dur="500"/>
                                        <p:tgtEl>
                                          <p:spTgt spid="12412934">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12935">
                                            <p:txEl>
                                              <p:pRg st="0" end="0"/>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412935">
                                            <p:txEl>
                                              <p:pRg st="2" end="2"/>
                                            </p:txEl>
                                          </p:spTgt>
                                        </p:tgtEl>
                                        <p:attrNameLst>
                                          <p:attrName>style.visibility</p:attrName>
                                        </p:attrNameLst>
                                      </p:cBhvr>
                                      <p:to>
                                        <p:strVal val="visible"/>
                                      </p:to>
                                    </p:set>
                                  </p:childTnLst>
                                </p:cTn>
                              </p:par>
                              <p:par>
                                <p:cTn id="71" presetID="1" presetClass="entr" presetSubtype="0" fill="hold" grpId="0" nodeType="withEffect">
                                  <p:stCondLst>
                                    <p:cond delay="2000"/>
                                  </p:stCondLst>
                                  <p:childTnLst>
                                    <p:set>
                                      <p:cBhvr>
                                        <p:cTn id="72" dur="1" fill="hold">
                                          <p:stCondLst>
                                            <p:cond delay="0"/>
                                          </p:stCondLst>
                                        </p:cTn>
                                        <p:tgtEl>
                                          <p:spTgt spid="12412935">
                                            <p:txEl>
                                              <p:pRg st="3" end="3"/>
                                            </p:txEl>
                                          </p:spTgt>
                                        </p:tgtEl>
                                        <p:attrNameLst>
                                          <p:attrName>style.visibility</p:attrName>
                                        </p:attrNameLst>
                                      </p:cBhvr>
                                      <p:to>
                                        <p:strVal val="visible"/>
                                      </p:to>
                                    </p:set>
                                  </p:childTnLst>
                                </p:cTn>
                              </p:par>
                            </p:childTnLst>
                          </p:cTn>
                        </p:par>
                        <p:par>
                          <p:cTn id="73" fill="hold" nodeType="afterGroup">
                            <p:stCondLst>
                              <p:cond delay="2000"/>
                            </p:stCondLst>
                            <p:childTnLst>
                              <p:par>
                                <p:cTn id="74" presetID="1" presetClass="entr" presetSubtype="0" fill="hold" grpId="0" nodeType="afterEffect">
                                  <p:stCondLst>
                                    <p:cond delay="2000"/>
                                  </p:stCondLst>
                                  <p:childTnLst>
                                    <p:set>
                                      <p:cBhvr>
                                        <p:cTn id="75" dur="1" fill="hold">
                                          <p:stCondLst>
                                            <p:cond delay="0"/>
                                          </p:stCondLst>
                                        </p:cTn>
                                        <p:tgtEl>
                                          <p:spTgt spid="124129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2935" grpId="0" build="p" advAuto="1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170" name="Rectangle 2"/>
          <p:cNvSpPr>
            <a:spLocks noGrp="1" noChangeArrowheads="1"/>
          </p:cNvSpPr>
          <p:nvPr>
            <p:ph type="title"/>
          </p:nvPr>
        </p:nvSpPr>
        <p:spPr>
          <a:xfrm>
            <a:off x="685800" y="0"/>
            <a:ext cx="3059113" cy="609600"/>
          </a:xfrm>
        </p:spPr>
        <p:txBody>
          <a:bodyPr/>
          <a:lstStyle/>
          <a:p>
            <a:r>
              <a:rPr lang="en-US" sz="3200" u="sng" kern="1200" dirty="0">
                <a:solidFill>
                  <a:schemeClr val="tx1"/>
                </a:solidFill>
                <a:latin typeface="Arial" charset="0"/>
                <a:ea typeface="+mn-ea"/>
                <a:cs typeface="Arial" charset="0"/>
              </a:rPr>
              <a:t>Robust</a:t>
            </a:r>
          </a:p>
        </p:txBody>
      </p:sp>
      <p:sp>
        <p:nvSpPr>
          <p:cNvPr id="7175171" name="Rectangle 3"/>
          <p:cNvSpPr>
            <a:spLocks noChangeArrowheads="1"/>
          </p:cNvSpPr>
          <p:nvPr/>
        </p:nvSpPr>
        <p:spPr bwMode="auto">
          <a:xfrm>
            <a:off x="6096000" y="0"/>
            <a:ext cx="2514600" cy="609600"/>
          </a:xfrm>
          <a:prstGeom prst="rect">
            <a:avLst/>
          </a:prstGeom>
          <a:noFill/>
          <a:ln w="9525">
            <a:noFill/>
            <a:miter lim="800000"/>
            <a:headEnd/>
            <a:tailEnd/>
          </a:ln>
          <a:effectLst/>
        </p:spPr>
        <p:txBody>
          <a:bodyPr lIns="91411" tIns="45708" rIns="91411" bIns="45708" anchor="ctr"/>
          <a:lstStyle/>
          <a:p>
            <a:pPr fontAlgn="base">
              <a:spcBef>
                <a:spcPct val="0"/>
              </a:spcBef>
              <a:spcAft>
                <a:spcPct val="0"/>
              </a:spcAft>
            </a:pPr>
            <a:r>
              <a:rPr lang="en-US" sz="3200" u="sng" dirty="0" smtClean="0">
                <a:latin typeface="Arial" charset="0"/>
              </a:rPr>
              <a:t>Fragile</a:t>
            </a:r>
            <a:endParaRPr lang="en-US" sz="3200" u="sng" dirty="0">
              <a:latin typeface="Arial" charset="0"/>
            </a:endParaRPr>
          </a:p>
        </p:txBody>
      </p:sp>
      <p:sp>
        <p:nvSpPr>
          <p:cNvPr id="7175173" name="Text Box 5"/>
          <p:cNvSpPr txBox="1">
            <a:spLocks noChangeArrowheads="1"/>
          </p:cNvSpPr>
          <p:nvPr/>
        </p:nvSpPr>
        <p:spPr bwMode="auto">
          <a:xfrm>
            <a:off x="112713" y="562751"/>
            <a:ext cx="4535487" cy="1304948"/>
          </a:xfrm>
          <a:prstGeom prst="rect">
            <a:avLst/>
          </a:prstGeom>
          <a:noFill/>
          <a:ln w="9525">
            <a:noFill/>
            <a:miter lim="800000"/>
            <a:headEnd/>
            <a:tailEnd/>
          </a:ln>
          <a:effectLst/>
        </p:spPr>
        <p:txBody>
          <a:bodyPr wrap="square" lIns="91411" tIns="45708" rIns="91411" bIns="45708">
            <a:spAutoFit/>
          </a:bodyPr>
          <a:lstStyle/>
          <a:p>
            <a:pPr marL="457200" indent="-457200" eaLnBrk="0" fontAlgn="base" hangingPunct="0">
              <a:lnSpc>
                <a:spcPct val="110000"/>
              </a:lnSpc>
              <a:spcAft>
                <a:spcPct val="0"/>
              </a:spcAft>
              <a:buFont typeface="Wingdings" pitchFamily="2" charset="2"/>
              <a:buChar char="J"/>
            </a:pPr>
            <a:r>
              <a:rPr lang="en-US" sz="2400" dirty="0" smtClean="0">
                <a:solidFill>
                  <a:srgbClr val="008000"/>
                </a:solidFill>
                <a:latin typeface="Arial" pitchFamily="34" charset="0"/>
              </a:rPr>
              <a:t>Metabolism</a:t>
            </a:r>
            <a:endParaRPr lang="en-US" sz="2400" dirty="0">
              <a:solidFill>
                <a:srgbClr val="008000"/>
              </a:solidFill>
              <a:latin typeface="Arial" pitchFamily="34" charset="0"/>
            </a:endParaRPr>
          </a:p>
          <a:p>
            <a:pPr marL="457200" indent="-457200" eaLnBrk="0" fontAlgn="base" hangingPunct="0">
              <a:lnSpc>
                <a:spcPct val="110000"/>
              </a:lnSpc>
              <a:spcAft>
                <a:spcPct val="0"/>
              </a:spcAft>
              <a:buFont typeface="Wingdings" pitchFamily="2" charset="2"/>
              <a:buChar char="J"/>
            </a:pPr>
            <a:r>
              <a:rPr lang="en-US" sz="2400" dirty="0" smtClean="0">
                <a:solidFill>
                  <a:srgbClr val="008000"/>
                </a:solidFill>
                <a:latin typeface="Arial" pitchFamily="34" charset="0"/>
              </a:rPr>
              <a:t>Regeneration &amp; repair</a:t>
            </a:r>
          </a:p>
          <a:p>
            <a:pPr marL="457200" indent="-457200" eaLnBrk="0" fontAlgn="base" hangingPunct="0">
              <a:lnSpc>
                <a:spcPct val="110000"/>
              </a:lnSpc>
              <a:spcAft>
                <a:spcPct val="0"/>
              </a:spcAft>
              <a:buFont typeface="Wingdings" pitchFamily="2" charset="2"/>
              <a:buChar char="J"/>
            </a:pPr>
            <a:r>
              <a:rPr lang="en-US" sz="2400" dirty="0" smtClean="0">
                <a:solidFill>
                  <a:srgbClr val="008000"/>
                </a:solidFill>
                <a:latin typeface="Arial" pitchFamily="34" charset="0"/>
              </a:rPr>
              <a:t>Healing wound /infect</a:t>
            </a:r>
          </a:p>
        </p:txBody>
      </p:sp>
      <p:sp>
        <p:nvSpPr>
          <p:cNvPr id="7175174" name="Text Box 6"/>
          <p:cNvSpPr txBox="1">
            <a:spLocks noChangeArrowheads="1"/>
          </p:cNvSpPr>
          <p:nvPr/>
        </p:nvSpPr>
        <p:spPr bwMode="auto">
          <a:xfrm>
            <a:off x="4876800" y="572215"/>
            <a:ext cx="4114800" cy="1304948"/>
          </a:xfrm>
          <a:prstGeom prst="rect">
            <a:avLst/>
          </a:prstGeom>
          <a:noFill/>
          <a:ln w="9525">
            <a:noFill/>
            <a:miter lim="800000"/>
            <a:headEnd/>
            <a:tailEnd/>
          </a:ln>
          <a:effectLst/>
        </p:spPr>
        <p:txBody>
          <a:bodyPr lIns="91411" tIns="45708" rIns="91411" bIns="45708">
            <a:spAutoFit/>
          </a:bodyPr>
          <a:lstStyle/>
          <a:p>
            <a:pPr marL="457200" indent="-457200" eaLnBrk="0" fontAlgn="base" hangingPunct="0">
              <a:lnSpc>
                <a:spcPct val="110000"/>
              </a:lnSpc>
              <a:spcAft>
                <a:spcPct val="0"/>
              </a:spcAft>
              <a:buFont typeface="Wingdings" pitchFamily="2" charset="2"/>
              <a:buChar char="L"/>
            </a:pPr>
            <a:r>
              <a:rPr lang="en-US" sz="2400" dirty="0" smtClean="0">
                <a:solidFill>
                  <a:srgbClr val="FF0000"/>
                </a:solidFill>
                <a:latin typeface="Arial" pitchFamily="34" charset="0"/>
              </a:rPr>
              <a:t>Obesity, diabetes</a:t>
            </a:r>
            <a:endParaRPr lang="en-US" sz="2400" dirty="0">
              <a:solidFill>
                <a:srgbClr val="FF0000"/>
              </a:solidFill>
              <a:latin typeface="Arial" pitchFamily="34" charset="0"/>
            </a:endParaRPr>
          </a:p>
          <a:p>
            <a:pPr marL="457200" indent="-457200" eaLnBrk="0" fontAlgn="base" hangingPunct="0">
              <a:lnSpc>
                <a:spcPct val="110000"/>
              </a:lnSpc>
              <a:spcAft>
                <a:spcPct val="0"/>
              </a:spcAft>
              <a:buFont typeface="Wingdings" pitchFamily="2" charset="2"/>
              <a:buChar char="L"/>
            </a:pPr>
            <a:r>
              <a:rPr lang="en-US" sz="2400" dirty="0" smtClean="0">
                <a:solidFill>
                  <a:srgbClr val="FF0000"/>
                </a:solidFill>
                <a:latin typeface="Arial" pitchFamily="34" charset="0"/>
              </a:rPr>
              <a:t>Cancer</a:t>
            </a:r>
          </a:p>
          <a:p>
            <a:pPr marL="457200" indent="-457200" eaLnBrk="0" fontAlgn="base" hangingPunct="0">
              <a:lnSpc>
                <a:spcPct val="110000"/>
              </a:lnSpc>
              <a:spcAft>
                <a:spcPct val="0"/>
              </a:spcAft>
              <a:buFont typeface="Wingdings" pitchFamily="2" charset="2"/>
              <a:buChar char="L"/>
            </a:pPr>
            <a:r>
              <a:rPr lang="en-US" sz="2400" dirty="0" smtClean="0">
                <a:solidFill>
                  <a:srgbClr val="FF0000"/>
                </a:solidFill>
                <a:latin typeface="Arial" pitchFamily="34" charset="0"/>
              </a:rPr>
              <a:t>AutoImmune/Inflame</a:t>
            </a:r>
          </a:p>
        </p:txBody>
      </p:sp>
      <p:sp>
        <p:nvSpPr>
          <p:cNvPr id="8" name="Text Box 5"/>
          <p:cNvSpPr txBox="1">
            <a:spLocks noChangeArrowheads="1"/>
          </p:cNvSpPr>
          <p:nvPr/>
        </p:nvSpPr>
        <p:spPr bwMode="auto">
          <a:xfrm>
            <a:off x="2133600" y="1097364"/>
            <a:ext cx="4535487" cy="1569636"/>
          </a:xfrm>
          <a:prstGeom prst="rect">
            <a:avLst/>
          </a:prstGeom>
          <a:solidFill>
            <a:schemeClr val="bg1"/>
          </a:solidFill>
          <a:ln w="9525">
            <a:noFill/>
            <a:miter lim="800000"/>
            <a:headEnd/>
            <a:tailEnd/>
          </a:ln>
          <a:effectLst>
            <a:glow rad="228600">
              <a:schemeClr val="accent2">
                <a:satMod val="175000"/>
                <a:alpha val="40000"/>
              </a:schemeClr>
            </a:glow>
          </a:effectLst>
        </p:spPr>
        <p:txBody>
          <a:bodyPr wrap="square" lIns="91411" tIns="45708" rIns="91411" bIns="45708">
            <a:spAutoFit/>
          </a:bodyPr>
          <a:lstStyle/>
          <a:p>
            <a:pPr marL="914400" lvl="1" indent="-457200" eaLnBrk="0" fontAlgn="base" hangingPunct="0">
              <a:spcAft>
                <a:spcPct val="0"/>
              </a:spcAft>
              <a:buFont typeface="Wingdings" pitchFamily="2" charset="2"/>
              <a:buChar char="L"/>
            </a:pPr>
            <a:r>
              <a:rPr lang="en-US" sz="2400" dirty="0" smtClean="0">
                <a:latin typeface="Arial" pitchFamily="34" charset="0"/>
              </a:rPr>
              <a:t>Fat accumulation</a:t>
            </a:r>
          </a:p>
          <a:p>
            <a:pPr marL="914400" lvl="1" indent="-457200" eaLnBrk="0" fontAlgn="base" hangingPunct="0">
              <a:spcAft>
                <a:spcPct val="0"/>
              </a:spcAft>
              <a:buFont typeface="Wingdings" pitchFamily="2" charset="2"/>
              <a:buChar char="L"/>
            </a:pPr>
            <a:r>
              <a:rPr lang="en-US" sz="2400" dirty="0" smtClean="0">
                <a:latin typeface="Arial" pitchFamily="34" charset="0"/>
              </a:rPr>
              <a:t>Insulin resistance</a:t>
            </a:r>
          </a:p>
          <a:p>
            <a:pPr marL="914400" lvl="1" indent="-457200" eaLnBrk="0" fontAlgn="base" hangingPunct="0">
              <a:spcAft>
                <a:spcPct val="0"/>
              </a:spcAft>
              <a:buFont typeface="Wingdings" pitchFamily="2" charset="2"/>
              <a:buChar char="L"/>
            </a:pPr>
            <a:r>
              <a:rPr lang="en-US" sz="2400" dirty="0" smtClean="0">
                <a:latin typeface="Arial" pitchFamily="34" charset="0"/>
              </a:rPr>
              <a:t>Proliferation</a:t>
            </a:r>
          </a:p>
          <a:p>
            <a:pPr marL="914400" lvl="1" indent="-457200" eaLnBrk="0" fontAlgn="base" hangingPunct="0">
              <a:spcAft>
                <a:spcPct val="0"/>
              </a:spcAft>
              <a:buFont typeface="Wingdings" pitchFamily="2" charset="2"/>
              <a:buChar char="L"/>
            </a:pPr>
            <a:r>
              <a:rPr lang="en-US" sz="2400" dirty="0" smtClean="0">
                <a:latin typeface="Arial" pitchFamily="34" charset="0"/>
              </a:rPr>
              <a:t>Inflammation</a:t>
            </a:r>
          </a:p>
        </p:txBody>
      </p:sp>
      <p:sp>
        <p:nvSpPr>
          <p:cNvPr id="15" name="Text Box 7"/>
          <p:cNvSpPr txBox="1">
            <a:spLocks noChangeArrowheads="1"/>
          </p:cNvSpPr>
          <p:nvPr/>
        </p:nvSpPr>
        <p:spPr bwMode="auto">
          <a:xfrm>
            <a:off x="110362" y="2971801"/>
            <a:ext cx="8991600" cy="2554529"/>
          </a:xfrm>
          <a:prstGeom prst="rect">
            <a:avLst/>
          </a:prstGeom>
          <a:noFill/>
          <a:ln w="28575" algn="ctr">
            <a:noFill/>
            <a:miter lim="800000"/>
            <a:headEnd/>
            <a:tailEnd/>
          </a:ln>
          <a:effectLst/>
        </p:spPr>
        <p:txBody>
          <a:bodyPr wrap="square" lIns="91420" tIns="45712" rIns="91420" bIns="45712">
            <a:spAutoFit/>
          </a:bodyPr>
          <a:lstStyle/>
          <a:p>
            <a:pPr fontAlgn="base">
              <a:spcBef>
                <a:spcPts val="600"/>
              </a:spcBef>
              <a:spcAft>
                <a:spcPct val="0"/>
              </a:spcAft>
              <a:buFontTx/>
              <a:buChar char="•"/>
            </a:pPr>
            <a:r>
              <a:rPr lang="en-US" sz="2800" dirty="0">
                <a:solidFill>
                  <a:srgbClr val="000000"/>
                </a:solidFill>
                <a:latin typeface="Arial" charset="0"/>
              </a:rPr>
              <a:t> </a:t>
            </a:r>
            <a:r>
              <a:rPr lang="en-US" sz="2800" dirty="0" smtClean="0">
                <a:solidFill>
                  <a:srgbClr val="000000"/>
                </a:solidFill>
                <a:latin typeface="Arial" charset="0"/>
              </a:rPr>
              <a:t> Fragility </a:t>
            </a:r>
            <a:r>
              <a:rPr lang="en-US" sz="2800" dirty="0" smtClean="0">
                <a:solidFill>
                  <a:srgbClr val="000000"/>
                </a:solidFill>
                <a:latin typeface="Arial" charset="0"/>
                <a:sym typeface="Symbol"/>
              </a:rPr>
              <a:t> </a:t>
            </a:r>
            <a:r>
              <a:rPr lang="en-US" sz="2800" dirty="0" smtClean="0">
                <a:solidFill>
                  <a:srgbClr val="000000"/>
                </a:solidFill>
                <a:latin typeface="Arial" charset="0"/>
              </a:rPr>
              <a:t>Hijacking</a:t>
            </a:r>
            <a:r>
              <a:rPr lang="en-US" sz="2800" dirty="0">
                <a:solidFill>
                  <a:srgbClr val="000000"/>
                </a:solidFill>
                <a:latin typeface="Arial" charset="0"/>
              </a:rPr>
              <a:t>, side effects, unintended… </a:t>
            </a:r>
            <a:endParaRPr lang="en-US" sz="2800" dirty="0" smtClean="0">
              <a:solidFill>
                <a:srgbClr val="000000"/>
              </a:solidFill>
              <a:latin typeface="Arial" charset="0"/>
            </a:endParaRPr>
          </a:p>
          <a:p>
            <a:pPr lvl="1" fontAlgn="base">
              <a:spcBef>
                <a:spcPts val="600"/>
              </a:spcBef>
              <a:spcAft>
                <a:spcPct val="0"/>
              </a:spcAft>
              <a:buFontTx/>
              <a:buChar char="•"/>
            </a:pPr>
            <a:r>
              <a:rPr lang="en-US" sz="2800" dirty="0" smtClean="0">
                <a:solidFill>
                  <a:srgbClr val="000000"/>
                </a:solidFill>
                <a:latin typeface="Arial" charset="0"/>
              </a:rPr>
              <a:t> DDOS, reflection, spoofing, …</a:t>
            </a:r>
          </a:p>
          <a:p>
            <a:pPr fontAlgn="base">
              <a:spcBef>
                <a:spcPts val="600"/>
              </a:spcBef>
              <a:spcAft>
                <a:spcPct val="0"/>
              </a:spcAft>
              <a:buFontTx/>
              <a:buChar char="•"/>
            </a:pPr>
            <a:r>
              <a:rPr lang="en-US" sz="2800" dirty="0" smtClean="0">
                <a:solidFill>
                  <a:srgbClr val="000000"/>
                </a:solidFill>
                <a:latin typeface="Arial" charset="0"/>
              </a:rPr>
              <a:t>  Of </a:t>
            </a:r>
            <a:r>
              <a:rPr lang="en-US" sz="2800" dirty="0">
                <a:solidFill>
                  <a:srgbClr val="000000"/>
                </a:solidFill>
                <a:latin typeface="Arial" charset="0"/>
              </a:rPr>
              <a:t>mechanisms evolved for robustness </a:t>
            </a:r>
          </a:p>
          <a:p>
            <a:pPr fontAlgn="base">
              <a:spcBef>
                <a:spcPts val="600"/>
              </a:spcBef>
              <a:spcAft>
                <a:spcPct val="0"/>
              </a:spcAft>
              <a:buFontTx/>
              <a:buChar char="•"/>
            </a:pPr>
            <a:r>
              <a:rPr lang="en-US" sz="2800" dirty="0" smtClean="0">
                <a:solidFill>
                  <a:srgbClr val="000000"/>
                </a:solidFill>
                <a:latin typeface="Arial" charset="0"/>
              </a:rPr>
              <a:t>  Complexity </a:t>
            </a:r>
            <a:r>
              <a:rPr lang="en-US" sz="2800" dirty="0" smtClean="0">
                <a:solidFill>
                  <a:srgbClr val="000000"/>
                </a:solidFill>
                <a:latin typeface="Arial" charset="0"/>
                <a:sym typeface="Symbol"/>
              </a:rPr>
              <a:t></a:t>
            </a:r>
            <a:r>
              <a:rPr lang="en-US" sz="2800" dirty="0" smtClean="0">
                <a:solidFill>
                  <a:srgbClr val="000000"/>
                </a:solidFill>
                <a:latin typeface="Arial" charset="0"/>
              </a:rPr>
              <a:t> </a:t>
            </a:r>
            <a:r>
              <a:rPr lang="en-US" sz="2800" b="1" i="1" dirty="0">
                <a:solidFill>
                  <a:srgbClr val="000000"/>
                </a:solidFill>
                <a:latin typeface="Arial" charset="0"/>
              </a:rPr>
              <a:t>control</a:t>
            </a:r>
            <a:r>
              <a:rPr lang="en-US" sz="2800" dirty="0">
                <a:solidFill>
                  <a:srgbClr val="000000"/>
                </a:solidFill>
                <a:latin typeface="Arial" charset="0"/>
              </a:rPr>
              <a:t>, </a:t>
            </a:r>
            <a:r>
              <a:rPr lang="en-US" sz="2800" dirty="0" smtClean="0">
                <a:solidFill>
                  <a:srgbClr val="000000"/>
                </a:solidFill>
                <a:latin typeface="Arial" charset="0"/>
              </a:rPr>
              <a:t>robust/fragile tradeoffs</a:t>
            </a:r>
          </a:p>
          <a:p>
            <a:pPr fontAlgn="base">
              <a:spcBef>
                <a:spcPts val="600"/>
              </a:spcBef>
              <a:spcAft>
                <a:spcPct val="0"/>
              </a:spcAft>
              <a:buFont typeface="Arial" pitchFamily="34" charset="0"/>
              <a:buChar char="•"/>
            </a:pPr>
            <a:r>
              <a:rPr lang="en-US" sz="2800" dirty="0" smtClean="0">
                <a:solidFill>
                  <a:srgbClr val="000000"/>
                </a:solidFill>
                <a:latin typeface="Arial" charset="0"/>
              </a:rPr>
              <a:t>  Math: robust/fragile constraints (“conservation laws”)</a:t>
            </a:r>
          </a:p>
        </p:txBody>
      </p:sp>
      <p:sp>
        <p:nvSpPr>
          <p:cNvPr id="16" name="Text Box 4"/>
          <p:cNvSpPr txBox="1">
            <a:spLocks noChangeArrowheads="1"/>
          </p:cNvSpPr>
          <p:nvPr/>
        </p:nvSpPr>
        <p:spPr bwMode="auto">
          <a:xfrm>
            <a:off x="685800" y="6059293"/>
            <a:ext cx="7772400" cy="646307"/>
          </a:xfrm>
          <a:prstGeom prst="rect">
            <a:avLst/>
          </a:prstGeom>
          <a:noFill/>
          <a:ln w="9525">
            <a:noFill/>
            <a:miter lim="800000"/>
            <a:headEnd/>
            <a:tailEnd/>
          </a:ln>
          <a:effectLst/>
        </p:spPr>
        <p:txBody>
          <a:bodyPr wrap="square" lIns="91411" tIns="45708" rIns="91411" bIns="45708">
            <a:spAutoFit/>
          </a:bodyPr>
          <a:lstStyle/>
          <a:p>
            <a:pPr algn="ctr" fontAlgn="base">
              <a:spcBef>
                <a:spcPct val="0"/>
              </a:spcBef>
              <a:spcAft>
                <a:spcPct val="0"/>
              </a:spcAft>
            </a:pPr>
            <a:r>
              <a:rPr lang="en-US" sz="3600" dirty="0" smtClean="0">
                <a:solidFill>
                  <a:srgbClr val="FF0000"/>
                </a:solidFill>
                <a:latin typeface="Arial" pitchFamily="34" charset="0"/>
              </a:rPr>
              <a:t>Accident or necessity?</a:t>
            </a:r>
            <a:endParaRPr lang="en-US" sz="3600" dirty="0">
              <a:solidFill>
                <a:srgbClr val="FF0000"/>
              </a:solidFill>
              <a:latin typeface="Arial" pitchFamily="34" charset="0"/>
            </a:endParaRPr>
          </a:p>
        </p:txBody>
      </p:sp>
      <p:sp>
        <p:nvSpPr>
          <p:cNvPr id="17" name="TextBox 16"/>
          <p:cNvSpPr txBox="1"/>
          <p:nvPr/>
        </p:nvSpPr>
        <p:spPr>
          <a:xfrm>
            <a:off x="3733800" y="5410200"/>
            <a:ext cx="1236236" cy="646331"/>
          </a:xfrm>
          <a:prstGeom prst="rect">
            <a:avLst/>
          </a:prstGeom>
          <a:noFill/>
        </p:spPr>
        <p:txBody>
          <a:bodyPr wrap="none" rtlCol="0">
            <a:spAutoFit/>
          </a:bodyPr>
          <a:lstStyle/>
          <a:p>
            <a:pPr fontAlgn="base">
              <a:spcBef>
                <a:spcPct val="0"/>
              </a:spcBef>
              <a:spcAft>
                <a:spcPct val="0"/>
              </a:spcAft>
            </a:pPr>
            <a:r>
              <a:rPr lang="en-US" sz="3600" b="1" dirty="0" smtClean="0">
                <a:solidFill>
                  <a:srgbClr val="3366FF"/>
                </a:solidFill>
                <a:latin typeface="Arial" charset="0"/>
              </a:rPr>
              <a:t>Both</a:t>
            </a:r>
            <a:endParaRPr lang="en-US" sz="3600" b="1" dirty="0">
              <a:solidFill>
                <a:srgbClr val="3366FF"/>
              </a:solidFill>
              <a:latin typeface="Arial" charset="0"/>
            </a:endParaRPr>
          </a:p>
        </p:txBody>
      </p:sp>
      <p:sp>
        <p:nvSpPr>
          <p:cNvPr id="4" name="TextBox 3"/>
          <p:cNvSpPr txBox="1"/>
          <p:nvPr/>
        </p:nvSpPr>
        <p:spPr>
          <a:xfrm rot="19821614">
            <a:off x="2595283" y="1560929"/>
            <a:ext cx="3356408" cy="584776"/>
          </a:xfrm>
          <a:prstGeom prst="rect">
            <a:avLst/>
          </a:prstGeom>
          <a:noFill/>
        </p:spPr>
        <p:txBody>
          <a:bodyPr wrap="none" rtlCol="0">
            <a:spAutoFit/>
          </a:bodyPr>
          <a:lstStyle/>
          <a:p>
            <a:r>
              <a:rPr lang="en-US" sz="3200" b="1" dirty="0" smtClean="0"/>
              <a:t>Same Mechanisms</a:t>
            </a:r>
            <a:endParaRPr lang="en-US" sz="3200" b="1" dirty="0"/>
          </a:p>
        </p:txBody>
      </p:sp>
      <p:sp>
        <p:nvSpPr>
          <p:cNvPr id="5" name="Slide Number Placeholder 4"/>
          <p:cNvSpPr>
            <a:spLocks noGrp="1"/>
          </p:cNvSpPr>
          <p:nvPr>
            <p:ph type="sldNum" sz="quarter" idx="12"/>
          </p:nvPr>
        </p:nvSpPr>
        <p:spPr/>
        <p:txBody>
          <a:bodyPr/>
          <a:lstStyle/>
          <a:p>
            <a:fld id="{21F837FD-8F87-7743-AB44-21CAE7E625D8}" type="slidenum">
              <a:rPr lang="en-US" smtClean="0"/>
              <a:t>19</a:t>
            </a:fld>
            <a:endParaRPr lang="en-US" dirty="0"/>
          </a:p>
        </p:txBody>
      </p:sp>
    </p:spTree>
    <p:custDataLst>
      <p:tags r:id="rId1"/>
    </p:custDataLst>
    <p:extLst>
      <p:ext uri="{BB962C8B-B14F-4D97-AF65-F5344CB8AC3E}">
        <p14:creationId xmlns:p14="http://schemas.microsoft.com/office/powerpoint/2010/main" val="35761703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wipe(right)">
                                      <p:cBhvr>
                                        <p:cTn id="15" dur="500"/>
                                        <p:tgtEl>
                                          <p:spTgt spid="15">
                                            <p:txEl>
                                              <p:pRg st="0" end="0"/>
                                            </p:txEl>
                                          </p:spTgt>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5">
                                            <p:txEl>
                                              <p:pRg st="1" end="1"/>
                                            </p:txEl>
                                          </p:spTgt>
                                        </p:tgtEl>
                                        <p:attrNameLst>
                                          <p:attrName>style.visibility</p:attrName>
                                        </p:attrNameLst>
                                      </p:cBhvr>
                                      <p:to>
                                        <p:strVal val="visible"/>
                                      </p:to>
                                    </p:set>
                                    <p:animEffect transition="in" filter="wipe(right)">
                                      <p:cBhvr>
                                        <p:cTn id="18" dur="500"/>
                                        <p:tgtEl>
                                          <p:spTgt spid="1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wipe(left)">
                                      <p:cBhvr>
                                        <p:cTn id="23" dur="500"/>
                                        <p:tgtEl>
                                          <p:spTgt spid="1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wipe(right)">
                                      <p:cBhvr>
                                        <p:cTn id="28" dur="500"/>
                                        <p:tgtEl>
                                          <p:spTgt spid="1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xEl>
                                              <p:pRg st="4" end="4"/>
                                            </p:txEl>
                                          </p:spTgt>
                                        </p:tgtEl>
                                        <p:attrNameLst>
                                          <p:attrName>style.visibility</p:attrName>
                                        </p:attrNameLst>
                                      </p:cBhvr>
                                      <p:to>
                                        <p:strVal val="visible"/>
                                      </p:to>
                                    </p:set>
                                    <p:animEffect transition="in" filter="wipe(left)">
                                      <p:cBhvr>
                                        <p:cTn id="33" dur="500"/>
                                        <p:tgtEl>
                                          <p:spTgt spid="1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70000" lnSpcReduction="20000"/>
          </a:bodyPr>
          <a:lstStyle/>
          <a:p>
            <a:r>
              <a:rPr lang="en-US" sz="3100" dirty="0"/>
              <a:t>Too many words, too many slides </a:t>
            </a:r>
            <a:r>
              <a:rPr lang="en-US" sz="3100" dirty="0">
                <a:sym typeface="Wingdings"/>
              </a:rPr>
              <a:t></a:t>
            </a:r>
          </a:p>
          <a:p>
            <a:pPr lvl="1"/>
            <a:r>
              <a:rPr lang="en-US" sz="2300" dirty="0">
                <a:sym typeface="Wingdings"/>
              </a:rPr>
              <a:t>This talk is about thinking about </a:t>
            </a:r>
            <a:r>
              <a:rPr lang="en-US" sz="2300" dirty="0" smtClean="0">
                <a:sym typeface="Wingdings"/>
              </a:rPr>
              <a:t>networking </a:t>
            </a:r>
            <a:r>
              <a:rPr lang="en-US" sz="2300" dirty="0">
                <a:sym typeface="Wingdings"/>
              </a:rPr>
              <a:t>in new ways</a:t>
            </a:r>
          </a:p>
          <a:p>
            <a:endParaRPr lang="en-US" sz="3100" dirty="0" smtClean="0"/>
          </a:p>
          <a:p>
            <a:r>
              <a:rPr lang="en-US" sz="3100" dirty="0" smtClean="0"/>
              <a:t>Goals for this Talk</a:t>
            </a:r>
          </a:p>
          <a:p>
            <a:endParaRPr lang="en-US" sz="3100" dirty="0"/>
          </a:p>
          <a:p>
            <a:r>
              <a:rPr lang="en-US" sz="3100" dirty="0" smtClean="0"/>
              <a:t>A Few Macro Trends</a:t>
            </a:r>
          </a:p>
          <a:p>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a:t>
            </a:fld>
            <a:endParaRPr lang="en-US" dirty="0"/>
          </a:p>
        </p:txBody>
      </p:sp>
    </p:spTree>
    <p:extLst>
      <p:ext uri="{BB962C8B-B14F-4D97-AF65-F5344CB8AC3E}">
        <p14:creationId xmlns:p14="http://schemas.microsoft.com/office/powerpoint/2010/main" val="11207486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35" y="274638"/>
            <a:ext cx="8555007" cy="666157"/>
          </a:xfrm>
        </p:spPr>
        <p:txBody>
          <a:bodyPr>
            <a:noAutofit/>
          </a:bodyPr>
          <a:lstStyle/>
          <a:p>
            <a:r>
              <a:rPr lang="en-US" sz="3200" dirty="0" smtClean="0"/>
              <a:t>Summary: Understanding RYF is </a:t>
            </a:r>
            <a:r>
              <a:rPr lang="en-US" sz="3200" b="1" i="1" dirty="0" smtClean="0"/>
              <a:t>The</a:t>
            </a:r>
            <a:r>
              <a:rPr lang="en-US" sz="3200" dirty="0" smtClean="0"/>
              <a:t> Challenge</a:t>
            </a:r>
            <a:endParaRPr lang="en-US" sz="3200" dirty="0"/>
          </a:p>
        </p:txBody>
      </p:sp>
      <p:sp>
        <p:nvSpPr>
          <p:cNvPr id="3" name="Content Placeholder 2"/>
          <p:cNvSpPr>
            <a:spLocks noGrp="1"/>
          </p:cNvSpPr>
          <p:nvPr>
            <p:ph idx="1"/>
          </p:nvPr>
        </p:nvSpPr>
        <p:spPr>
          <a:xfrm>
            <a:off x="250635" y="1133365"/>
            <a:ext cx="8555007" cy="5222985"/>
          </a:xfrm>
        </p:spPr>
        <p:txBody>
          <a:bodyPr>
            <a:normAutofit fontScale="70000" lnSpcReduction="20000"/>
          </a:bodyPr>
          <a:lstStyle/>
          <a:p>
            <a:r>
              <a:rPr lang="en-US" sz="3400" dirty="0" smtClean="0"/>
              <a:t>It turns out that managing</a:t>
            </a:r>
            <a:r>
              <a:rPr lang="en-US" sz="3400" dirty="0"/>
              <a:t>/understanding RYF behavior is </a:t>
            </a:r>
            <a:r>
              <a:rPr lang="en-US" sz="3400" b="1" i="1" dirty="0"/>
              <a:t>the most essential challenge </a:t>
            </a:r>
            <a:r>
              <a:rPr lang="en-US" sz="3400" dirty="0"/>
              <a:t>in technology, society, politics, ecosystems, medicine, </a:t>
            </a:r>
            <a:r>
              <a:rPr lang="en-US" sz="3400" dirty="0" smtClean="0"/>
              <a:t>etc. This means…</a:t>
            </a:r>
          </a:p>
          <a:p>
            <a:pPr lvl="1"/>
            <a:r>
              <a:rPr lang="en-US" sz="2600" dirty="0" smtClean="0"/>
              <a:t>Understanding </a:t>
            </a:r>
            <a:r>
              <a:rPr lang="en-US" sz="2600" i="1" dirty="0" smtClean="0"/>
              <a:t>Universal Architectural Principles</a:t>
            </a:r>
          </a:p>
          <a:p>
            <a:pPr lvl="2"/>
            <a:r>
              <a:rPr lang="en-US" sz="2200" dirty="0" smtClean="0"/>
              <a:t>Look ahead: Layering, Bowties/Hourglasses, Constraints that Deconstrain</a:t>
            </a:r>
          </a:p>
          <a:p>
            <a:pPr lvl="1"/>
            <a:r>
              <a:rPr lang="en-US" sz="2600" dirty="0" smtClean="0"/>
              <a:t>Managing </a:t>
            </a:r>
            <a:r>
              <a:rPr lang="en-US" sz="2600" dirty="0"/>
              <a:t>spiraling complexity/fragility</a:t>
            </a:r>
          </a:p>
          <a:p>
            <a:pPr lvl="1"/>
            <a:r>
              <a:rPr lang="en-US" sz="2600" dirty="0"/>
              <a:t>Not predicting what is likely or </a:t>
            </a:r>
            <a:r>
              <a:rPr lang="en-US" sz="2600" dirty="0" smtClean="0"/>
              <a:t>typical </a:t>
            </a:r>
          </a:p>
          <a:p>
            <a:pPr lvl="2"/>
            <a:r>
              <a:rPr lang="en-US" sz="2200" dirty="0" smtClean="0"/>
              <a:t>But rather </a:t>
            </a:r>
            <a:r>
              <a:rPr lang="en-US" sz="2200" dirty="0"/>
              <a:t>understanding what is </a:t>
            </a:r>
            <a:r>
              <a:rPr lang="en-US" sz="2200" dirty="0" smtClean="0"/>
              <a:t>catastrophic</a:t>
            </a:r>
          </a:p>
          <a:p>
            <a:pPr lvl="2"/>
            <a:r>
              <a:rPr lang="en-US" sz="2200" dirty="0" smtClean="0"/>
              <a:t>or in Taleb’s terminology, that which is fat tailed</a:t>
            </a:r>
          </a:p>
          <a:p>
            <a:pPr>
              <a:lnSpc>
                <a:spcPct val="90000"/>
              </a:lnSpc>
            </a:pPr>
            <a:endParaRPr lang="en-US" sz="3000" dirty="0" smtClean="0"/>
          </a:p>
          <a:p>
            <a:pPr>
              <a:lnSpc>
                <a:spcPct val="90000"/>
              </a:lnSpc>
            </a:pPr>
            <a:r>
              <a:rPr lang="en-US" sz="3000" dirty="0" smtClean="0"/>
              <a:t>BTW</a:t>
            </a:r>
            <a:r>
              <a:rPr lang="en-US" sz="3000" dirty="0"/>
              <a:t>, it is much easier to create the robust features than it is to prevent the fragilities</a:t>
            </a:r>
          </a:p>
          <a:p>
            <a:pPr lvl="1">
              <a:lnSpc>
                <a:spcPct val="90000"/>
              </a:lnSpc>
            </a:pPr>
            <a:r>
              <a:rPr lang="en-US" sz="2600" dirty="0" smtClean="0"/>
              <a:t>And as I mentioned, there </a:t>
            </a:r>
            <a:r>
              <a:rPr lang="en-US" sz="2600" dirty="0"/>
              <a:t>are poorly understood </a:t>
            </a:r>
            <a:r>
              <a:rPr lang="ja-JP" altLang="en-US" sz="2600" dirty="0"/>
              <a:t>“</a:t>
            </a:r>
            <a:r>
              <a:rPr lang="en-US" sz="2600" dirty="0"/>
              <a:t>conservation laws</a:t>
            </a:r>
            <a:r>
              <a:rPr lang="ja-JP" altLang="en-US" sz="2600" dirty="0"/>
              <a:t>”</a:t>
            </a:r>
            <a:r>
              <a:rPr lang="en-US" sz="2600" dirty="0"/>
              <a:t> at </a:t>
            </a:r>
            <a:r>
              <a:rPr lang="en-US" sz="2600" dirty="0" smtClean="0"/>
              <a:t>work</a:t>
            </a:r>
            <a:r>
              <a:rPr lang="en-US" sz="2600" baseline="30000" dirty="0" smtClean="0"/>
              <a:t>1</a:t>
            </a:r>
            <a:endParaRPr lang="en-US" sz="2600" dirty="0"/>
          </a:p>
          <a:p>
            <a:pPr marL="457200" lvl="1" indent="0">
              <a:buNone/>
            </a:pPr>
            <a:endParaRPr lang="en-US" sz="2600" b="1" i="1" dirty="0" smtClean="0">
              <a:sym typeface="Wingdings"/>
            </a:endParaRPr>
          </a:p>
          <a:p>
            <a:r>
              <a:rPr lang="en-US" sz="3000" dirty="0" smtClean="0">
                <a:sym typeface="Wingdings"/>
              </a:rPr>
              <a:t>Bottom Line</a:t>
            </a:r>
          </a:p>
          <a:p>
            <a:pPr lvl="1"/>
            <a:r>
              <a:rPr lang="en-US" sz="4000" b="1" i="1" dirty="0" smtClean="0">
                <a:sym typeface="Wingdings"/>
              </a:rPr>
              <a:t>U</a:t>
            </a:r>
            <a:r>
              <a:rPr lang="en-US" sz="4000" b="1" i="1" dirty="0" smtClean="0"/>
              <a:t>nderstanding RYF behavior means understanding architecture and the </a:t>
            </a:r>
            <a:r>
              <a:rPr lang="en-US" sz="4000" b="1" i="1" dirty="0"/>
              <a:t>hidden nature of </a:t>
            </a:r>
            <a:r>
              <a:rPr lang="en-US" sz="4000" b="1" i="1" dirty="0" smtClean="0"/>
              <a:t>complexity</a:t>
            </a:r>
            <a:endParaRPr lang="en-US" sz="2900" b="1" i="1" dirty="0"/>
          </a:p>
          <a:p>
            <a:pPr marL="457200" lvl="1" indent="0">
              <a:buNone/>
            </a:pPr>
            <a:endParaRPr lang="en-US" sz="2300" b="1" i="1" dirty="0"/>
          </a:p>
          <a:p>
            <a:pPr marL="457200" lvl="1" indent="0">
              <a:lnSpc>
                <a:spcPct val="90000"/>
              </a:lnSpc>
              <a:buNone/>
            </a:pPr>
            <a:endParaRPr lang="en-US" dirty="0" smtClean="0">
              <a:sym typeface="Wingdings"/>
            </a:endParaRPr>
          </a:p>
        </p:txBody>
      </p:sp>
      <p:sp>
        <p:nvSpPr>
          <p:cNvPr id="4" name="Slide Number Placeholder 3"/>
          <p:cNvSpPr>
            <a:spLocks noGrp="1"/>
          </p:cNvSpPr>
          <p:nvPr>
            <p:ph type="sldNum" sz="quarter" idx="12"/>
          </p:nvPr>
        </p:nvSpPr>
        <p:spPr/>
        <p:txBody>
          <a:bodyPr/>
          <a:lstStyle/>
          <a:p>
            <a:fld id="{21F837FD-8F87-7743-AB44-21CAE7E625D8}" type="slidenum">
              <a:rPr lang="en-US" smtClean="0"/>
              <a:t>20</a:t>
            </a:fld>
            <a:endParaRPr lang="en-US" dirty="0"/>
          </a:p>
        </p:txBody>
      </p:sp>
      <p:sp>
        <p:nvSpPr>
          <p:cNvPr id="5" name="TextBox 4"/>
          <p:cNvSpPr txBox="1"/>
          <p:nvPr/>
        </p:nvSpPr>
        <p:spPr>
          <a:xfrm>
            <a:off x="0" y="6382906"/>
            <a:ext cx="6199133" cy="461665"/>
          </a:xfrm>
          <a:prstGeom prst="rect">
            <a:avLst/>
          </a:prstGeom>
          <a:noFill/>
        </p:spPr>
        <p:txBody>
          <a:bodyPr wrap="none" rtlCol="0">
            <a:spAutoFit/>
          </a:bodyPr>
          <a:lstStyle/>
          <a:p>
            <a:r>
              <a:rPr lang="en-US" sz="1200" baseline="30000" dirty="0">
                <a:latin typeface="Cambria"/>
                <a:cs typeface="Helvetica"/>
              </a:rPr>
              <a:t>1</a:t>
            </a:r>
            <a:r>
              <a:rPr lang="en-US" sz="1200" dirty="0">
                <a:latin typeface="Cambria"/>
                <a:cs typeface="Helvetica"/>
              </a:rPr>
              <a:t> </a:t>
            </a:r>
            <a:r>
              <a:rPr lang="en-US" sz="1200" dirty="0"/>
              <a:t>See Marie E. </a:t>
            </a:r>
            <a:r>
              <a:rPr lang="en-US" sz="1200" dirty="0" err="1"/>
              <a:t>Csete</a:t>
            </a:r>
            <a:r>
              <a:rPr lang="en-US" sz="1200" dirty="0"/>
              <a:t> and John C. Doyle, “Reverse Engineering of Biological Complexity”,</a:t>
            </a:r>
          </a:p>
          <a:p>
            <a:r>
              <a:rPr lang="en-US" sz="1200" dirty="0">
                <a:hlinkClick r:id="rId2"/>
              </a:rPr>
              <a:t>http://www.cds.caltech.edu/~doyle/wiki/images/0/05/ScienceOnlinePDF.pdf</a:t>
            </a:r>
            <a:r>
              <a:rPr lang="en-US" sz="1200" dirty="0"/>
              <a:t> </a:t>
            </a:r>
          </a:p>
        </p:txBody>
      </p:sp>
    </p:spTree>
    <p:extLst>
      <p:ext uri="{BB962C8B-B14F-4D97-AF65-F5344CB8AC3E}">
        <p14:creationId xmlns:p14="http://schemas.microsoft.com/office/powerpoint/2010/main" val="3183517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172200" y="2133600"/>
            <a:ext cx="3048000" cy="1384995"/>
          </a:xfrm>
          <a:prstGeom prst="rect">
            <a:avLst/>
          </a:prstGeom>
          <a:noFill/>
        </p:spPr>
        <p:txBody>
          <a:bodyPr wrap="square" rtlCol="0">
            <a:spAutoFit/>
          </a:bodyPr>
          <a:lstStyle/>
          <a:p>
            <a:pPr algn="ctr"/>
            <a:r>
              <a:rPr lang="en-US" sz="2800" dirty="0" smtClean="0">
                <a:solidFill>
                  <a:srgbClr val="000000"/>
                </a:solidFill>
                <a:latin typeface="Arial" panose="020B0604020202020204" pitchFamily="34" charset="0"/>
                <a:cs typeface="Arial" panose="020B0604020202020204" pitchFamily="34" charset="0"/>
              </a:rPr>
              <a:t>Architecture (</a:t>
            </a:r>
            <a:r>
              <a:rPr lang="en-US" sz="2800" i="1" dirty="0" smtClean="0">
                <a:solidFill>
                  <a:srgbClr val="000000"/>
                </a:solidFill>
                <a:latin typeface="Arial" panose="020B0604020202020204" pitchFamily="34" charset="0"/>
                <a:cs typeface="Arial" panose="020B0604020202020204" pitchFamily="34" charset="0"/>
              </a:rPr>
              <a:t>constraints that deconstrain</a:t>
            </a:r>
            <a:r>
              <a:rPr lang="en-US" sz="2800" dirty="0" smtClean="0">
                <a:solidFill>
                  <a:srgbClr val="000000"/>
                </a:solidFill>
                <a:latin typeface="Arial" panose="020B0604020202020204" pitchFamily="34" charset="0"/>
                <a:cs typeface="Arial" panose="020B0604020202020204" pitchFamily="34" charset="0"/>
              </a:rPr>
              <a:t>)</a:t>
            </a:r>
            <a:endParaRPr lang="en-US" sz="2800" dirty="0">
              <a:solidFill>
                <a:srgbClr val="000000"/>
              </a:solidFill>
              <a:latin typeface="Arial" panose="020B0604020202020204" pitchFamily="34" charset="0"/>
              <a:cs typeface="Arial" panose="020B0604020202020204" pitchFamily="34" charset="0"/>
            </a:endParaRPr>
          </a:p>
        </p:txBody>
      </p:sp>
      <p:sp>
        <p:nvSpPr>
          <p:cNvPr id="30" name="TextBox 29"/>
          <p:cNvSpPr txBox="1"/>
          <p:nvPr/>
        </p:nvSpPr>
        <p:spPr>
          <a:xfrm>
            <a:off x="479612" y="211132"/>
            <a:ext cx="8307294" cy="1569660"/>
          </a:xfrm>
          <a:prstGeom prst="rect">
            <a:avLst/>
          </a:prstGeom>
          <a:noFill/>
        </p:spPr>
        <p:txBody>
          <a:bodyPr wrap="square" rtlCol="0">
            <a:spAutoFit/>
          </a:bodyPr>
          <a:lstStyle/>
          <a:p>
            <a:pPr algn="ctr"/>
            <a:r>
              <a:rPr lang="en-US" sz="4000" dirty="0" smtClean="0"/>
              <a:t>BTW, RYF tradeoffs are fundamental </a:t>
            </a:r>
          </a:p>
          <a:p>
            <a:pPr algn="ctr"/>
            <a:r>
              <a:rPr lang="en-US" sz="2800" dirty="0" smtClean="0"/>
              <a:t>Example: Computational Complexity</a:t>
            </a:r>
          </a:p>
          <a:p>
            <a:pPr algn="ctr"/>
            <a:r>
              <a:rPr lang="en-US" sz="2800" i="1" dirty="0" smtClean="0">
                <a:solidFill>
                  <a:srgbClr val="FF0000"/>
                </a:solidFill>
              </a:rPr>
              <a:t>Layering</a:t>
            </a:r>
            <a:r>
              <a:rPr lang="en-US" sz="2800" dirty="0" smtClean="0"/>
              <a:t>, Formal Systems, Hard Tradeoffs </a:t>
            </a:r>
            <a:endParaRPr lang="en-US" sz="2800" dirty="0"/>
          </a:p>
        </p:txBody>
      </p:sp>
      <p:pic>
        <p:nvPicPr>
          <p:cNvPr id="15" name="Picture 2" descr="http://3.bp.blogspot.com/-fY9bPcLcdNU/T2sNTh1Qu_I/AAAAAAAAPkk/lz1rDyV-bBc/s1600/alan-turing.jpg"/>
          <p:cNvPicPr>
            <a:picLocks noChangeAspect="1" noChangeArrowheads="1"/>
          </p:cNvPicPr>
          <p:nvPr/>
        </p:nvPicPr>
        <p:blipFill>
          <a:blip r:embed="rId3" cstate="print"/>
          <a:srcRect/>
          <a:stretch>
            <a:fillRect/>
          </a:stretch>
        </p:blipFill>
        <p:spPr bwMode="auto">
          <a:xfrm>
            <a:off x="7239000" y="4312920"/>
            <a:ext cx="1905000" cy="2545080"/>
          </a:xfrm>
          <a:prstGeom prst="rect">
            <a:avLst/>
          </a:prstGeom>
          <a:noFill/>
        </p:spPr>
      </p:pic>
      <p:grpSp>
        <p:nvGrpSpPr>
          <p:cNvPr id="4" name="Group 3"/>
          <p:cNvGrpSpPr/>
          <p:nvPr/>
        </p:nvGrpSpPr>
        <p:grpSpPr>
          <a:xfrm>
            <a:off x="312638" y="2464957"/>
            <a:ext cx="6092081" cy="4149797"/>
            <a:chOff x="990600" y="1934289"/>
            <a:chExt cx="6092081" cy="4680466"/>
          </a:xfrm>
        </p:grpSpPr>
        <p:cxnSp>
          <p:nvCxnSpPr>
            <p:cNvPr id="18" name="Straight Arrow Connector 17"/>
            <p:cNvCxnSpPr/>
            <p:nvPr/>
          </p:nvCxnSpPr>
          <p:spPr bwMode="auto">
            <a:xfrm flipV="1">
              <a:off x="2310357" y="1934289"/>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2310357" y="5439489"/>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90600" y="2315289"/>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524415" y="5525869"/>
              <a:ext cx="1523174"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Flexible</a:t>
              </a:r>
              <a:endParaRPr lang="en-US" sz="2800" b="1" dirty="0">
                <a:solidFill>
                  <a:srgbClr val="000000"/>
                </a:solidFill>
                <a:latin typeface="Arial" pitchFamily="34" charset="0"/>
                <a:cs typeface="Arial" pitchFamily="34" charset="0"/>
              </a:endParaRPr>
            </a:p>
          </p:txBody>
        </p:sp>
        <p:sp>
          <p:nvSpPr>
            <p:cNvPr id="24" name="TextBox 23"/>
            <p:cNvSpPr txBox="1"/>
            <p:nvPr/>
          </p:nvSpPr>
          <p:spPr>
            <a:xfrm>
              <a:off x="1076615" y="4448890"/>
              <a:ext cx="92525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Fast</a:t>
              </a:r>
              <a:endParaRPr lang="en-US" sz="2800" b="1" dirty="0">
                <a:solidFill>
                  <a:srgbClr val="000000"/>
                </a:solidFill>
                <a:latin typeface="Arial" pitchFamily="34" charset="0"/>
                <a:cs typeface="Arial" pitchFamily="34" charset="0"/>
              </a:endParaRPr>
            </a:p>
          </p:txBody>
        </p:sp>
        <p:sp>
          <p:nvSpPr>
            <p:cNvPr id="25" name="TextBox 24"/>
            <p:cNvSpPr txBox="1"/>
            <p:nvPr/>
          </p:nvSpPr>
          <p:spPr>
            <a:xfrm>
              <a:off x="5191415" y="551569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cxnSp>
          <p:nvCxnSpPr>
            <p:cNvPr id="17" name="Straight Connector 16"/>
            <p:cNvCxnSpPr/>
            <p:nvPr/>
          </p:nvCxnSpPr>
          <p:spPr bwMode="auto">
            <a:xfrm>
              <a:off x="2819400" y="2590800"/>
              <a:ext cx="3962400" cy="2286000"/>
            </a:xfrm>
            <a:prstGeom prst="line">
              <a:avLst/>
            </a:prstGeom>
            <a:noFill/>
            <a:ln w="57150" cap="flat" cmpd="sng" algn="ctr">
              <a:solidFill>
                <a:srgbClr val="FF3300"/>
              </a:solidFill>
              <a:prstDash val="dash"/>
              <a:round/>
              <a:headEnd type="none" w="med" len="med"/>
              <a:tailEnd type="none" w="med" len="med"/>
            </a:ln>
            <a:effectLst/>
          </p:spPr>
        </p:cxnSp>
        <p:sp>
          <p:nvSpPr>
            <p:cNvPr id="19" name="TextBox 18"/>
            <p:cNvSpPr txBox="1"/>
            <p:nvPr/>
          </p:nvSpPr>
          <p:spPr>
            <a:xfrm rot="1800000">
              <a:off x="2905093" y="3689524"/>
              <a:ext cx="2784737" cy="523220"/>
            </a:xfrm>
            <a:prstGeom prst="rect">
              <a:avLst/>
            </a:prstGeom>
            <a:noFill/>
          </p:spPr>
          <p:txBody>
            <a:bodyPr wrap="none" rtlCol="0">
              <a:spAutoFit/>
            </a:bodyPr>
            <a:lstStyle/>
            <a:p>
              <a:r>
                <a:rPr lang="en-US" sz="2800" dirty="0" smtClean="0">
                  <a:solidFill>
                    <a:srgbClr val="FF0000"/>
                  </a:solidFill>
                  <a:latin typeface="Arial" panose="020B0604020202020204" pitchFamily="34" charset="0"/>
                  <a:cs typeface="Arial" panose="020B0604020202020204" pitchFamily="34" charset="0"/>
                </a:rPr>
                <a:t>Impossible (law)</a:t>
              </a:r>
              <a:endParaRPr lang="en-US" sz="2800" dirty="0">
                <a:solidFill>
                  <a:srgbClr val="FF0000"/>
                </a:solidFill>
                <a:latin typeface="Arial" panose="020B0604020202020204" pitchFamily="34" charset="0"/>
                <a:cs typeface="Arial" panose="020B0604020202020204" pitchFamily="34" charset="0"/>
              </a:endParaRPr>
            </a:p>
          </p:txBody>
        </p:sp>
        <p:sp>
          <p:nvSpPr>
            <p:cNvPr id="20" name="Left-Right Arrow 19"/>
            <p:cNvSpPr/>
            <p:nvPr/>
          </p:nvSpPr>
          <p:spPr bwMode="auto">
            <a:xfrm rot="1800000">
              <a:off x="3120281" y="2719336"/>
              <a:ext cx="3962400" cy="858273"/>
            </a:xfrm>
            <a:prstGeom prst="leftRightArrow">
              <a:avLst>
                <a:gd name="adj1" fmla="val 66848"/>
                <a:gd name="adj2" fmla="val 50000"/>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2800" dirty="0" smtClean="0">
                  <a:solidFill>
                    <a:srgbClr val="3366FF"/>
                  </a:solidFill>
                  <a:latin typeface="Arial" panose="020B0604020202020204" pitchFamily="34" charset="0"/>
                  <a:cs typeface="Arial" panose="020B0604020202020204" pitchFamily="34" charset="0"/>
                </a:rPr>
                <a:t>Architecture</a:t>
              </a:r>
            </a:p>
          </p:txBody>
        </p:sp>
        <p:sp>
          <p:nvSpPr>
            <p:cNvPr id="27" name="TextBox 26"/>
            <p:cNvSpPr txBox="1"/>
            <p:nvPr/>
          </p:nvSpPr>
          <p:spPr>
            <a:xfrm>
              <a:off x="2438400" y="6029980"/>
              <a:ext cx="1527982" cy="584775"/>
            </a:xfrm>
            <a:prstGeom prst="rect">
              <a:avLst/>
            </a:prstGeom>
            <a:noFill/>
          </p:spPr>
          <p:txBody>
            <a:bodyPr wrap="none" rtlCol="0">
              <a:spAutoFit/>
            </a:bodyPr>
            <a:lstStyle/>
            <a:p>
              <a:pPr>
                <a:defRPr/>
              </a:pPr>
              <a:r>
                <a:rPr lang="en-US" sz="3200" b="1" kern="0" dirty="0" smtClean="0">
                  <a:solidFill>
                    <a:srgbClr val="000000"/>
                  </a:solidFill>
                </a:rPr>
                <a:t>General</a:t>
              </a:r>
            </a:p>
          </p:txBody>
        </p:sp>
        <p:sp>
          <p:nvSpPr>
            <p:cNvPr id="28" name="TextBox 27"/>
            <p:cNvSpPr txBox="1"/>
            <p:nvPr/>
          </p:nvSpPr>
          <p:spPr>
            <a:xfrm>
              <a:off x="5473288" y="6019800"/>
              <a:ext cx="1380506" cy="584775"/>
            </a:xfrm>
            <a:prstGeom prst="rect">
              <a:avLst/>
            </a:prstGeom>
            <a:noFill/>
          </p:spPr>
          <p:txBody>
            <a:bodyPr wrap="none" rtlCol="0">
              <a:spAutoFit/>
            </a:bodyPr>
            <a:lstStyle/>
            <a:p>
              <a:pPr>
                <a:defRPr/>
              </a:pPr>
              <a:r>
                <a:rPr lang="en-US" sz="3200" b="1" kern="0" dirty="0" smtClean="0">
                  <a:solidFill>
                    <a:srgbClr val="000000"/>
                  </a:solidFill>
                </a:rPr>
                <a:t>Special</a:t>
              </a:r>
            </a:p>
          </p:txBody>
        </p:sp>
        <p:sp>
          <p:nvSpPr>
            <p:cNvPr id="16" name="Explosion 2 15"/>
            <p:cNvSpPr/>
            <p:nvPr/>
          </p:nvSpPr>
          <p:spPr bwMode="auto">
            <a:xfrm>
              <a:off x="2296270" y="4448890"/>
              <a:ext cx="1670112" cy="96131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2800" dirty="0" smtClean="0">
                  <a:solidFill>
                    <a:srgbClr val="000000"/>
                  </a:solidFill>
                  <a:latin typeface="Arial Black" pitchFamily="34" charset="0"/>
                </a:rPr>
                <a:t>ideal</a:t>
              </a:r>
            </a:p>
          </p:txBody>
        </p:sp>
      </p:grpSp>
      <p:sp>
        <p:nvSpPr>
          <p:cNvPr id="2" name="TextBox 1"/>
          <p:cNvSpPr txBox="1"/>
          <p:nvPr/>
        </p:nvSpPr>
        <p:spPr>
          <a:xfrm>
            <a:off x="0" y="6604575"/>
            <a:ext cx="2122853" cy="261610"/>
          </a:xfrm>
          <a:prstGeom prst="rect">
            <a:avLst/>
          </a:prstGeom>
          <a:noFill/>
        </p:spPr>
        <p:txBody>
          <a:bodyPr wrap="none" rtlCol="0">
            <a:spAutoFit/>
          </a:bodyPr>
          <a:lstStyle/>
          <a:p>
            <a:r>
              <a:rPr lang="en-US" sz="1100" dirty="0" smtClean="0"/>
              <a:t>Original slide courtesy John Doyle</a:t>
            </a:r>
            <a:endParaRPr lang="en-US" sz="1100" dirty="0"/>
          </a:p>
        </p:txBody>
      </p:sp>
      <p:sp>
        <p:nvSpPr>
          <p:cNvPr id="3" name="Slide Number Placeholder 2"/>
          <p:cNvSpPr>
            <a:spLocks noGrp="1"/>
          </p:cNvSpPr>
          <p:nvPr>
            <p:ph type="sldNum" sz="quarter" idx="12"/>
          </p:nvPr>
        </p:nvSpPr>
        <p:spPr/>
        <p:txBody>
          <a:bodyPr/>
          <a:lstStyle/>
          <a:p>
            <a:fld id="{21F837FD-8F87-7743-AB44-21CAE7E625D8}" type="slidenum">
              <a:rPr lang="en-US" smtClean="0"/>
              <a:t>21</a:t>
            </a:fld>
            <a:endParaRPr lang="en-US" dirty="0"/>
          </a:p>
        </p:txBody>
      </p:sp>
    </p:spTree>
    <p:extLst>
      <p:ext uri="{BB962C8B-B14F-4D97-AF65-F5344CB8AC3E}">
        <p14:creationId xmlns:p14="http://schemas.microsoft.com/office/powerpoint/2010/main" val="35938999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92186" y="107971"/>
            <a:ext cx="8422657" cy="1200329"/>
          </a:xfrm>
          <a:prstGeom prst="rect">
            <a:avLst/>
          </a:prstGeom>
          <a:noFill/>
        </p:spPr>
        <p:txBody>
          <a:bodyPr wrap="square" rtlCol="0">
            <a:spAutoFit/>
          </a:bodyPr>
          <a:lstStyle/>
          <a:p>
            <a:pPr algn="ctr"/>
            <a:r>
              <a:rPr lang="en-US" sz="3600" dirty="0" smtClean="0">
                <a:solidFill>
                  <a:srgbClr val="000000"/>
                </a:solidFill>
              </a:rPr>
              <a:t>Drilling down a bit on the Computational Complexity Tradeoff Space</a:t>
            </a:r>
            <a:endParaRPr lang="en-US" sz="3600" dirty="0">
              <a:solidFill>
                <a:srgbClr val="000000"/>
              </a:solidFill>
            </a:endParaRPr>
          </a:p>
        </p:txBody>
      </p:sp>
      <p:grpSp>
        <p:nvGrpSpPr>
          <p:cNvPr id="2" name="Group 1"/>
          <p:cNvGrpSpPr/>
          <p:nvPr/>
        </p:nvGrpSpPr>
        <p:grpSpPr>
          <a:xfrm>
            <a:off x="889023" y="1780812"/>
            <a:ext cx="7365955" cy="4657985"/>
            <a:chOff x="1295400" y="457200"/>
            <a:chExt cx="7685355" cy="6099214"/>
          </a:xfrm>
        </p:grpSpPr>
        <p:cxnSp>
          <p:nvCxnSpPr>
            <p:cNvPr id="66" name="Straight Arrow Connector 65"/>
            <p:cNvCxnSpPr/>
            <p:nvPr/>
          </p:nvCxnSpPr>
          <p:spPr bwMode="auto">
            <a:xfrm>
              <a:off x="2667000" y="4114800"/>
              <a:ext cx="5562600" cy="0"/>
            </a:xfrm>
            <a:prstGeom prst="straightConnector1">
              <a:avLst/>
            </a:prstGeom>
            <a:noFill/>
            <a:ln w="5715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flipV="1">
              <a:off x="2639863" y="457200"/>
              <a:ext cx="0" cy="3657600"/>
            </a:xfrm>
            <a:prstGeom prst="straightConnector1">
              <a:avLst/>
            </a:prstGeom>
            <a:noFill/>
            <a:ln w="57150" cap="flat" cmpd="sng" algn="ctr">
              <a:solidFill>
                <a:schemeClr val="tx1"/>
              </a:solidFill>
              <a:prstDash val="solid"/>
              <a:round/>
              <a:headEnd type="none" w="med" len="med"/>
              <a:tailEnd type="arrow"/>
            </a:ln>
            <a:effectLst/>
          </p:spPr>
        </p:cxnSp>
        <p:sp>
          <p:nvSpPr>
            <p:cNvPr id="70" name="TextBox 69"/>
            <p:cNvSpPr txBox="1"/>
            <p:nvPr/>
          </p:nvSpPr>
          <p:spPr>
            <a:xfrm>
              <a:off x="1475713" y="33528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95" name="TextBox 94"/>
            <p:cNvSpPr txBox="1"/>
            <p:nvPr/>
          </p:nvSpPr>
          <p:spPr>
            <a:xfrm>
              <a:off x="1399513" y="19812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96" name="TextBox 95"/>
            <p:cNvSpPr txBox="1"/>
            <p:nvPr/>
          </p:nvSpPr>
          <p:spPr>
            <a:xfrm>
              <a:off x="2486687" y="5562600"/>
              <a:ext cx="1627337" cy="954107"/>
            </a:xfrm>
            <a:prstGeom prst="rect">
              <a:avLst/>
            </a:prstGeom>
            <a:noFill/>
          </p:spPr>
          <p:txBody>
            <a:bodyPr wrap="square" rtlCol="0">
              <a:spAutoFit/>
            </a:bodyPr>
            <a:lstStyle/>
            <a:p>
              <a:r>
                <a:rPr lang="en-US" sz="2800" dirty="0" smtClean="0">
                  <a:solidFill>
                    <a:srgbClr val="0070C0"/>
                  </a:solidFill>
                </a:rPr>
                <a:t>Flexible/</a:t>
              </a:r>
            </a:p>
            <a:p>
              <a:r>
                <a:rPr lang="en-US" sz="2800" dirty="0" smtClean="0">
                  <a:solidFill>
                    <a:srgbClr val="0070C0"/>
                  </a:solidFill>
                </a:rPr>
                <a:t>General</a:t>
              </a:r>
              <a:endParaRPr lang="en-US" sz="2800" dirty="0">
                <a:solidFill>
                  <a:srgbClr val="0070C0"/>
                </a:solidFill>
              </a:endParaRPr>
            </a:p>
          </p:txBody>
        </p:sp>
        <p:sp>
          <p:nvSpPr>
            <p:cNvPr id="97" name="TextBox 96"/>
            <p:cNvSpPr txBox="1"/>
            <p:nvPr/>
          </p:nvSpPr>
          <p:spPr>
            <a:xfrm>
              <a:off x="6449087" y="5602307"/>
              <a:ext cx="1704313" cy="954107"/>
            </a:xfrm>
            <a:prstGeom prst="rect">
              <a:avLst/>
            </a:prstGeom>
            <a:noFill/>
          </p:spPr>
          <p:txBody>
            <a:bodyPr wrap="none" rtlCol="0">
              <a:spAutoFit/>
            </a:bodyPr>
            <a:lstStyle/>
            <a:p>
              <a:r>
                <a:rPr lang="en-US" sz="2800" dirty="0" smtClean="0">
                  <a:solidFill>
                    <a:srgbClr val="0070C0"/>
                  </a:solidFill>
                </a:rPr>
                <a:t>Inflexible/</a:t>
              </a:r>
            </a:p>
            <a:p>
              <a:r>
                <a:rPr lang="en-US" sz="2800" dirty="0" smtClean="0">
                  <a:solidFill>
                    <a:srgbClr val="0070C0"/>
                  </a:solidFill>
                </a:rPr>
                <a:t>Specific</a:t>
              </a:r>
              <a:endParaRPr lang="en-US" sz="2800" dirty="0">
                <a:solidFill>
                  <a:srgbClr val="0070C0"/>
                </a:solidFill>
              </a:endParaRPr>
            </a:p>
          </p:txBody>
        </p:sp>
        <p:sp>
          <p:nvSpPr>
            <p:cNvPr id="18" name="TextBox 17"/>
            <p:cNvSpPr txBox="1"/>
            <p:nvPr/>
          </p:nvSpPr>
          <p:spPr>
            <a:xfrm>
              <a:off x="1803496" y="4419600"/>
              <a:ext cx="2103022" cy="685110"/>
            </a:xfrm>
            <a:prstGeom prst="rect">
              <a:avLst/>
            </a:prstGeom>
            <a:noFill/>
          </p:spPr>
          <p:txBody>
            <a:bodyPr wrap="none" rtlCol="0">
              <a:spAutoFit/>
            </a:bodyPr>
            <a:lstStyle/>
            <a:p>
              <a:r>
                <a:rPr lang="en-US" sz="2800" dirty="0" smtClean="0">
                  <a:solidFill>
                    <a:srgbClr val="000000"/>
                  </a:solidFill>
                </a:rPr>
                <a:t>Undecidable</a:t>
              </a:r>
              <a:endParaRPr lang="en-US" sz="2800" dirty="0">
                <a:solidFill>
                  <a:srgbClr val="000000"/>
                </a:solidFill>
              </a:endParaRPr>
            </a:p>
          </p:txBody>
        </p:sp>
        <p:sp>
          <p:nvSpPr>
            <p:cNvPr id="20" name="TextBox 19"/>
            <p:cNvSpPr txBox="1"/>
            <p:nvPr/>
          </p:nvSpPr>
          <p:spPr>
            <a:xfrm>
              <a:off x="6553200" y="4419600"/>
              <a:ext cx="1039067"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NP</a:t>
              </a:r>
              <a:endParaRPr lang="en-US" sz="2800" dirty="0">
                <a:solidFill>
                  <a:srgbClr val="000000"/>
                </a:solidFill>
              </a:endParaRPr>
            </a:p>
          </p:txBody>
        </p:sp>
        <p:sp>
          <p:nvSpPr>
            <p:cNvPr id="21" name="TextBox 20"/>
            <p:cNvSpPr txBox="1"/>
            <p:nvPr/>
          </p:nvSpPr>
          <p:spPr>
            <a:xfrm>
              <a:off x="8001000" y="4384344"/>
              <a:ext cx="979755"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P?</a:t>
              </a:r>
              <a:endParaRPr lang="en-US" sz="2800" dirty="0">
                <a:solidFill>
                  <a:srgbClr val="000000"/>
                </a:solidFill>
              </a:endParaRPr>
            </a:p>
          </p:txBody>
        </p:sp>
        <p:cxnSp>
          <p:nvCxnSpPr>
            <p:cNvPr id="22" name="Straight Connector 21"/>
            <p:cNvCxnSpPr/>
            <p:nvPr/>
          </p:nvCxnSpPr>
          <p:spPr bwMode="auto">
            <a:xfrm>
              <a:off x="3533503" y="762000"/>
              <a:ext cx="4467497" cy="2895600"/>
            </a:xfrm>
            <a:prstGeom prst="line">
              <a:avLst/>
            </a:prstGeom>
            <a:noFill/>
            <a:ln w="76200" cap="flat" cmpd="sng" algn="ctr">
              <a:gradFill>
                <a:gsLst>
                  <a:gs pos="0">
                    <a:srgbClr val="00FFFF"/>
                  </a:gs>
                  <a:gs pos="54000">
                    <a:srgbClr val="FFFF00"/>
                  </a:gs>
                </a:gsLst>
                <a:lin ang="5400000" scaled="0"/>
              </a:gradFill>
              <a:prstDash val="dash"/>
              <a:round/>
              <a:headEnd type="none" w="med" len="med"/>
              <a:tailEnd type="none" w="med" len="med"/>
            </a:ln>
            <a:effectLst/>
          </p:spPr>
        </p:cxnSp>
        <p:sp>
          <p:nvSpPr>
            <p:cNvPr id="23" name="TextBox 22"/>
            <p:cNvSpPr txBox="1"/>
            <p:nvPr/>
          </p:nvSpPr>
          <p:spPr>
            <a:xfrm rot="2063914">
              <a:off x="3898832" y="2297166"/>
              <a:ext cx="2257349" cy="584775"/>
            </a:xfrm>
            <a:prstGeom prst="rect">
              <a:avLst/>
            </a:prstGeom>
            <a:noFill/>
            <a:ln>
              <a:noFill/>
            </a:ln>
          </p:spPr>
          <p:txBody>
            <a:bodyPr wrap="none" rtlCol="0">
              <a:spAutoFit/>
            </a:bodyPr>
            <a:lstStyle/>
            <a:p>
              <a:r>
                <a:rPr lang="en-US" sz="3200" b="1" dirty="0" smtClean="0">
                  <a:solidFill>
                    <a:srgbClr val="000000"/>
                  </a:solidFill>
                </a:rPr>
                <a:t>hard limits</a:t>
              </a:r>
              <a:endParaRPr lang="en-US" sz="3200" b="1" dirty="0">
                <a:solidFill>
                  <a:srgbClr val="000000"/>
                </a:solidFill>
              </a:endParaRPr>
            </a:p>
          </p:txBody>
        </p:sp>
        <p:sp>
          <p:nvSpPr>
            <p:cNvPr id="27" name="TextBox 26"/>
            <p:cNvSpPr txBox="1"/>
            <p:nvPr/>
          </p:nvSpPr>
          <p:spPr>
            <a:xfrm>
              <a:off x="1295400" y="609600"/>
              <a:ext cx="1219199" cy="954107"/>
            </a:xfrm>
            <a:prstGeom prst="rect">
              <a:avLst/>
            </a:prstGeom>
            <a:noFill/>
          </p:spPr>
          <p:txBody>
            <a:bodyPr wrap="square" rtlCol="0">
              <a:spAutoFit/>
            </a:bodyPr>
            <a:lstStyle/>
            <a:p>
              <a:pPr algn="ctr"/>
              <a:r>
                <a:rPr lang="en-US" sz="2800" i="1" dirty="0" smtClean="0">
                  <a:solidFill>
                    <a:srgbClr val="000000"/>
                  </a:solidFill>
                </a:rPr>
                <a:t>Really</a:t>
              </a:r>
              <a:r>
                <a:rPr lang="en-US" sz="2800" dirty="0" smtClean="0">
                  <a:solidFill>
                    <a:srgbClr val="000000"/>
                  </a:solidFill>
                </a:rPr>
                <a:t> slow</a:t>
              </a:r>
              <a:endParaRPr lang="en-US" sz="2800" dirty="0">
                <a:solidFill>
                  <a:srgbClr val="000000"/>
                </a:solidFill>
              </a:endParaRPr>
            </a:p>
          </p:txBody>
        </p:sp>
        <p:sp>
          <p:nvSpPr>
            <p:cNvPr id="15" name="TextBox 14"/>
            <p:cNvSpPr txBox="1"/>
            <p:nvPr/>
          </p:nvSpPr>
          <p:spPr>
            <a:xfrm>
              <a:off x="4337847" y="4419600"/>
              <a:ext cx="2042547" cy="523220"/>
            </a:xfrm>
            <a:prstGeom prst="rect">
              <a:avLst/>
            </a:prstGeom>
            <a:noFill/>
          </p:spPr>
          <p:txBody>
            <a:bodyPr wrap="none" rtlCol="0">
              <a:spAutoFit/>
            </a:bodyPr>
            <a:lstStyle/>
            <a:p>
              <a:r>
                <a:rPr lang="en-US" sz="2800" dirty="0" smtClean="0">
                  <a:solidFill>
                    <a:srgbClr val="000000"/>
                  </a:solidFill>
                  <a:sym typeface="Symbol"/>
                </a:rPr>
                <a:t> </a:t>
              </a:r>
              <a:r>
                <a:rPr lang="en-US" sz="2800" dirty="0" smtClean="0">
                  <a:solidFill>
                    <a:srgbClr val="000000"/>
                  </a:solidFill>
                </a:rPr>
                <a:t>Decidable</a:t>
              </a:r>
              <a:endParaRPr lang="en-US" sz="2800" dirty="0">
                <a:solidFill>
                  <a:srgbClr val="000000"/>
                </a:solidFill>
              </a:endParaRPr>
            </a:p>
          </p:txBody>
        </p:sp>
        <p:sp>
          <p:nvSpPr>
            <p:cNvPr id="16" name="TextBox 15"/>
            <p:cNvSpPr txBox="1"/>
            <p:nvPr/>
          </p:nvSpPr>
          <p:spPr>
            <a:xfrm rot="2063914">
              <a:off x="5264548" y="1332873"/>
              <a:ext cx="1005403" cy="461665"/>
            </a:xfrm>
            <a:prstGeom prst="rect">
              <a:avLst/>
            </a:prstGeom>
            <a:noFill/>
            <a:ln>
              <a:noFill/>
            </a:ln>
          </p:spPr>
          <p:txBody>
            <a:bodyPr wrap="none" rtlCol="0">
              <a:spAutoFit/>
            </a:bodyPr>
            <a:lstStyle/>
            <a:p>
              <a:r>
                <a:rPr lang="en-US" sz="2400" dirty="0" smtClean="0">
                  <a:solidFill>
                    <a:srgbClr val="000000"/>
                  </a:solidFill>
                </a:rPr>
                <a:t>UTMs</a:t>
              </a:r>
              <a:endParaRPr lang="en-US" sz="2400" dirty="0">
                <a:solidFill>
                  <a:srgbClr val="000000"/>
                </a:solidFill>
              </a:endParaRPr>
            </a:p>
          </p:txBody>
        </p:sp>
      </p:grpSp>
    </p:spTree>
    <p:extLst>
      <p:ext uri="{BB962C8B-B14F-4D97-AF65-F5344CB8AC3E}">
        <p14:creationId xmlns:p14="http://schemas.microsoft.com/office/powerpoint/2010/main" val="1968467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bwMode="auto">
          <a:xfrm flipV="1">
            <a:off x="2570343" y="2107050"/>
            <a:ext cx="0" cy="3581400"/>
          </a:xfrm>
          <a:prstGeom prst="straightConnector1">
            <a:avLst/>
          </a:prstGeom>
          <a:noFill/>
          <a:ln w="5715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570343" y="5688450"/>
            <a:ext cx="5029200" cy="0"/>
          </a:xfrm>
          <a:prstGeom prst="straightConnector1">
            <a:avLst/>
          </a:prstGeom>
          <a:noFill/>
          <a:ln w="57150" cap="flat" cmpd="sng" algn="ctr">
            <a:solidFill>
              <a:schemeClr val="tx1"/>
            </a:solidFill>
            <a:prstDash val="solid"/>
            <a:round/>
            <a:headEnd type="none" w="med" len="med"/>
            <a:tailEnd type="arrow"/>
          </a:ln>
          <a:effectLst/>
        </p:spPr>
      </p:cxnSp>
      <p:sp>
        <p:nvSpPr>
          <p:cNvPr id="8" name="TextBox 7"/>
          <p:cNvSpPr txBox="1"/>
          <p:nvPr/>
        </p:nvSpPr>
        <p:spPr>
          <a:xfrm>
            <a:off x="5857728" y="5779298"/>
            <a:ext cx="1161245" cy="523220"/>
          </a:xfrm>
          <a:prstGeom prst="rect">
            <a:avLst/>
          </a:prstGeom>
          <a:noFill/>
        </p:spPr>
        <p:txBody>
          <a:bodyPr wrap="none" rtlCol="0">
            <a:spAutoFit/>
          </a:bodyPr>
          <a:lstStyle/>
          <a:p>
            <a:pPr algn="ctr"/>
            <a:r>
              <a:rPr lang="en-US" sz="2800" dirty="0" smtClean="0">
                <a:solidFill>
                  <a:srgbClr val="000000"/>
                </a:solidFill>
                <a:ea typeface="ＭＳ Ｐゴシック" pitchFamily="-72" charset="-128"/>
              </a:rPr>
              <a:t>Sloppy</a:t>
            </a:r>
            <a:endParaRPr lang="en-US" sz="2800" dirty="0">
              <a:solidFill>
                <a:srgbClr val="000000"/>
              </a:solidFill>
              <a:ea typeface="ＭＳ Ｐゴシック" pitchFamily="-72" charset="-128"/>
            </a:endParaRPr>
          </a:p>
        </p:txBody>
      </p:sp>
      <p:sp>
        <p:nvSpPr>
          <p:cNvPr id="9" name="TextBox 8"/>
          <p:cNvSpPr txBox="1"/>
          <p:nvPr/>
        </p:nvSpPr>
        <p:spPr>
          <a:xfrm>
            <a:off x="1519926" y="2538785"/>
            <a:ext cx="829579" cy="523220"/>
          </a:xfrm>
          <a:prstGeom prst="rect">
            <a:avLst/>
          </a:prstGeom>
          <a:noFill/>
        </p:spPr>
        <p:txBody>
          <a:bodyPr wrap="square" rtlCol="0">
            <a:spAutoFit/>
          </a:bodyPr>
          <a:lstStyle/>
          <a:p>
            <a:r>
              <a:rPr lang="en-US" sz="2800" dirty="0" smtClean="0">
                <a:solidFill>
                  <a:srgbClr val="000000"/>
                </a:solidFill>
                <a:ea typeface="ＭＳ Ｐゴシック" pitchFamily="-72" charset="-128"/>
              </a:rPr>
              <a:t>Low</a:t>
            </a:r>
            <a:endParaRPr lang="en-US" sz="2800" dirty="0">
              <a:solidFill>
                <a:srgbClr val="000000"/>
              </a:solidFill>
              <a:ea typeface="ＭＳ Ｐゴシック" pitchFamily="-72" charset="-128"/>
            </a:endParaRPr>
          </a:p>
        </p:txBody>
      </p:sp>
      <p:sp>
        <p:nvSpPr>
          <p:cNvPr id="10" name="TextBox 9"/>
          <p:cNvSpPr txBox="1"/>
          <p:nvPr/>
        </p:nvSpPr>
        <p:spPr>
          <a:xfrm>
            <a:off x="2451949" y="5764650"/>
            <a:ext cx="1398340" cy="584776"/>
          </a:xfrm>
          <a:prstGeom prst="rect">
            <a:avLst/>
          </a:prstGeom>
          <a:noFill/>
        </p:spPr>
        <p:txBody>
          <a:bodyPr wrap="none" rtlCol="0">
            <a:spAutoFit/>
          </a:bodyPr>
          <a:lstStyle/>
          <a:p>
            <a:pPr algn="ctr"/>
            <a:r>
              <a:rPr lang="en-US" sz="3200" dirty="0" smtClean="0">
                <a:ea typeface="ＭＳ Ｐゴシック" pitchFamily="-72" charset="-128"/>
              </a:rPr>
              <a:t>Precise</a:t>
            </a:r>
          </a:p>
        </p:txBody>
      </p:sp>
      <p:sp>
        <p:nvSpPr>
          <p:cNvPr id="11" name="TextBox 10"/>
          <p:cNvSpPr txBox="1"/>
          <p:nvPr/>
        </p:nvSpPr>
        <p:spPr>
          <a:xfrm>
            <a:off x="1455157" y="5155806"/>
            <a:ext cx="959117" cy="584776"/>
          </a:xfrm>
          <a:prstGeom prst="rect">
            <a:avLst/>
          </a:prstGeom>
          <a:noFill/>
        </p:spPr>
        <p:txBody>
          <a:bodyPr wrap="none" rtlCol="0">
            <a:spAutoFit/>
          </a:bodyPr>
          <a:lstStyle/>
          <a:p>
            <a:r>
              <a:rPr lang="en-US" sz="3200" dirty="0" smtClean="0">
                <a:solidFill>
                  <a:srgbClr val="000000"/>
                </a:solidFill>
                <a:ea typeface="ＭＳ Ｐゴシック" pitchFamily="-72" charset="-128"/>
              </a:rPr>
              <a:t>High</a:t>
            </a:r>
            <a:endParaRPr lang="en-US" sz="3200" dirty="0">
              <a:solidFill>
                <a:srgbClr val="000000"/>
              </a:solidFill>
              <a:ea typeface="ＭＳ Ｐゴシック" pitchFamily="-72" charset="-128"/>
            </a:endParaRPr>
          </a:p>
        </p:txBody>
      </p:sp>
      <p:sp>
        <p:nvSpPr>
          <p:cNvPr id="12" name="Freeform 11"/>
          <p:cNvSpPr/>
          <p:nvPr/>
        </p:nvSpPr>
        <p:spPr bwMode="auto">
          <a:xfrm>
            <a:off x="2881276" y="2431350"/>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397932414"/>
              </p:ext>
            </p:extLst>
          </p:nvPr>
        </p:nvGraphicFramePr>
        <p:xfrm>
          <a:off x="4293282" y="3676075"/>
          <a:ext cx="114300" cy="165100"/>
        </p:xfrm>
        <a:graphic>
          <a:graphicData uri="http://schemas.openxmlformats.org/presentationml/2006/ole">
            <mc:AlternateContent xmlns:mc="http://schemas.openxmlformats.org/markup-compatibility/2006">
              <mc:Choice xmlns:v="urn:schemas-microsoft-com:vml" Requires="v">
                <p:oleObj spid="_x0000_s1671"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293282" y="3676075"/>
                        <a:ext cx="114300" cy="165100"/>
                      </a:xfrm>
                      <a:prstGeom prst="rect">
                        <a:avLst/>
                      </a:prstGeom>
                    </p:spPr>
                  </p:pic>
                </p:oleObj>
              </mc:Fallback>
            </mc:AlternateContent>
          </a:graphicData>
        </a:graphic>
      </p:graphicFrame>
      <p:graphicFrame>
        <p:nvGraphicFramePr>
          <p:cNvPr id="20" name="Object 33"/>
          <p:cNvGraphicFramePr>
            <a:graphicFrameLocks noChangeAspect="1"/>
          </p:cNvGraphicFramePr>
          <p:nvPr>
            <p:extLst>
              <p:ext uri="{D42A27DB-BD31-4B8C-83A1-F6EECF244321}">
                <p14:modId xmlns:p14="http://schemas.microsoft.com/office/powerpoint/2010/main" val="2755739414"/>
              </p:ext>
            </p:extLst>
          </p:nvPr>
        </p:nvGraphicFramePr>
        <p:xfrm>
          <a:off x="6753225" y="3676650"/>
          <a:ext cx="1773238" cy="609600"/>
        </p:xfrm>
        <a:graphic>
          <a:graphicData uri="http://schemas.openxmlformats.org/presentationml/2006/ole">
            <mc:AlternateContent xmlns:mc="http://schemas.openxmlformats.org/markup-compatibility/2006">
              <mc:Choice xmlns:v="urn:schemas-microsoft-com:vml" Requires="v">
                <p:oleObj spid="_x0000_s1672" name="Equation" r:id="rId5" imgW="1066800" imgH="406400" progId="Equation.3">
                  <p:embed/>
                </p:oleObj>
              </mc:Choice>
              <mc:Fallback>
                <p:oleObj name="Equation" r:id="rId5" imgW="1066800" imgH="406400" progId="Equation.3">
                  <p:embed/>
                  <p:pic>
                    <p:nvPicPr>
                      <p:cNvPr id="0" name=""/>
                      <p:cNvPicPr>
                        <a:picLocks noChangeAspect="1" noChangeArrowheads="1"/>
                      </p:cNvPicPr>
                      <p:nvPr/>
                    </p:nvPicPr>
                    <p:blipFill>
                      <a:blip r:embed="rId6"/>
                      <a:srcRect/>
                      <a:stretch>
                        <a:fillRect/>
                      </a:stretch>
                    </p:blipFill>
                    <p:spPr bwMode="auto">
                      <a:xfrm>
                        <a:off x="6753225" y="3676650"/>
                        <a:ext cx="1773238" cy="609600"/>
                      </a:xfrm>
                      <a:prstGeom prst="rect">
                        <a:avLst/>
                      </a:prstGeom>
                      <a:solidFill>
                        <a:srgbClr val="FFFF00"/>
                      </a:solidFill>
                      <a:ln>
                        <a:noFill/>
                      </a:ln>
                      <a:effectLst/>
                      <a:extLst/>
                    </p:spPr>
                  </p:pic>
                </p:oleObj>
              </mc:Fallback>
            </mc:AlternateContent>
          </a:graphicData>
        </a:graphic>
      </p:graphicFrame>
      <p:cxnSp>
        <p:nvCxnSpPr>
          <p:cNvPr id="16" name="Straight Arrow Connector 15"/>
          <p:cNvCxnSpPr/>
          <p:nvPr/>
        </p:nvCxnSpPr>
        <p:spPr>
          <a:xfrm flipH="1">
            <a:off x="4875445" y="4010904"/>
            <a:ext cx="1792413" cy="6527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20414490">
            <a:off x="5025202" y="3936714"/>
            <a:ext cx="1388087" cy="307777"/>
          </a:xfrm>
          <a:prstGeom prst="rect">
            <a:avLst/>
          </a:prstGeom>
          <a:noFill/>
        </p:spPr>
        <p:txBody>
          <a:bodyPr wrap="square" rtlCol="0">
            <a:spAutoFit/>
          </a:bodyPr>
          <a:lstStyle/>
          <a:p>
            <a:r>
              <a:rPr lang="en-US" sz="1400" dirty="0" smtClean="0">
                <a:solidFill>
                  <a:srgbClr val="0000FF"/>
                </a:solidFill>
              </a:rPr>
              <a:t>Feasible Frontier</a:t>
            </a:r>
            <a:endParaRPr lang="en-US" sz="1400" dirty="0">
              <a:solidFill>
                <a:srgbClr val="0000FF"/>
              </a:solidFill>
            </a:endParaRPr>
          </a:p>
        </p:txBody>
      </p:sp>
      <p:cxnSp>
        <p:nvCxnSpPr>
          <p:cNvPr id="27" name="Straight Connector 26"/>
          <p:cNvCxnSpPr/>
          <p:nvPr/>
        </p:nvCxnSpPr>
        <p:spPr bwMode="auto">
          <a:xfrm>
            <a:off x="2648616" y="3905062"/>
            <a:ext cx="3123036" cy="1783388"/>
          </a:xfrm>
          <a:prstGeom prst="line">
            <a:avLst/>
          </a:prstGeom>
          <a:noFill/>
          <a:ln w="57150" cap="flat" cmpd="sng" algn="ctr">
            <a:solidFill>
              <a:srgbClr val="FF3300"/>
            </a:solidFill>
            <a:prstDash val="dash"/>
            <a:round/>
            <a:headEnd type="none" w="med" len="med"/>
            <a:tailEnd type="none" w="med" len="med"/>
          </a:ln>
          <a:effectLst/>
        </p:spPr>
      </p:cxnSp>
      <p:sp>
        <p:nvSpPr>
          <p:cNvPr id="28" name="TextBox 27"/>
          <p:cNvSpPr txBox="1"/>
          <p:nvPr/>
        </p:nvSpPr>
        <p:spPr>
          <a:xfrm rot="1800000">
            <a:off x="3008410" y="4643619"/>
            <a:ext cx="1410587" cy="400110"/>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Impossible</a:t>
            </a:r>
            <a:endParaRPr lang="en-US" sz="2000" dirty="0">
              <a:solidFill>
                <a:srgbClr val="FF0000"/>
              </a:solidFill>
              <a:latin typeface="Arial" panose="020B0604020202020204" pitchFamily="34" charset="0"/>
              <a:cs typeface="Arial" panose="020B0604020202020204" pitchFamily="34" charset="0"/>
            </a:endParaRPr>
          </a:p>
        </p:txBody>
      </p:sp>
      <p:sp>
        <p:nvSpPr>
          <p:cNvPr id="31" name="TextBox 30"/>
          <p:cNvSpPr txBox="1"/>
          <p:nvPr/>
        </p:nvSpPr>
        <p:spPr>
          <a:xfrm>
            <a:off x="797674" y="3676075"/>
            <a:ext cx="969737" cy="584776"/>
          </a:xfrm>
          <a:prstGeom prst="rect">
            <a:avLst/>
          </a:prstGeom>
          <a:noFill/>
        </p:spPr>
        <p:txBody>
          <a:bodyPr wrap="none" rtlCol="0">
            <a:spAutoFit/>
          </a:bodyPr>
          <a:lstStyle/>
          <a:p>
            <a:r>
              <a:rPr lang="en-US" sz="3200" b="1" dirty="0" smtClean="0"/>
              <a:t>Gain</a:t>
            </a:r>
            <a:endParaRPr lang="en-US" sz="3200" b="1" dirty="0"/>
          </a:p>
        </p:txBody>
      </p:sp>
      <p:sp>
        <p:nvSpPr>
          <p:cNvPr id="32" name="TextBox 31"/>
          <p:cNvSpPr txBox="1"/>
          <p:nvPr/>
        </p:nvSpPr>
        <p:spPr>
          <a:xfrm>
            <a:off x="3971449" y="6201689"/>
            <a:ext cx="1733367" cy="584776"/>
          </a:xfrm>
          <a:prstGeom prst="rect">
            <a:avLst/>
          </a:prstGeom>
          <a:noFill/>
        </p:spPr>
        <p:txBody>
          <a:bodyPr wrap="none" rtlCol="0">
            <a:spAutoFit/>
          </a:bodyPr>
          <a:lstStyle/>
          <a:p>
            <a:r>
              <a:rPr lang="en-US" sz="3200" b="1" dirty="0" smtClean="0"/>
              <a:t>Precision</a:t>
            </a:r>
            <a:endParaRPr lang="en-US" sz="2800" b="1" dirty="0"/>
          </a:p>
        </p:txBody>
      </p:sp>
      <p:sp>
        <p:nvSpPr>
          <p:cNvPr id="37" name="TextBox 36"/>
          <p:cNvSpPr txBox="1"/>
          <p:nvPr/>
        </p:nvSpPr>
        <p:spPr>
          <a:xfrm>
            <a:off x="153744" y="11398"/>
            <a:ext cx="8836513" cy="954107"/>
          </a:xfrm>
          <a:prstGeom prst="rect">
            <a:avLst/>
          </a:prstGeom>
          <a:noFill/>
        </p:spPr>
        <p:txBody>
          <a:bodyPr wrap="square" rtlCol="0">
            <a:spAutoFit/>
          </a:bodyPr>
          <a:lstStyle/>
          <a:p>
            <a:pPr algn="ctr"/>
            <a:r>
              <a:rPr lang="en-US" sz="3600" dirty="0" smtClean="0"/>
              <a:t>Another Example: Feedback Control Theory</a:t>
            </a:r>
          </a:p>
          <a:p>
            <a:pPr algn="ctr"/>
            <a:r>
              <a:rPr lang="en-US" sz="2000" dirty="0" smtClean="0"/>
              <a:t>(Gain/Sensitivity Tradeoff In Feedback Control)</a:t>
            </a:r>
            <a:endParaRPr lang="en-US" sz="2000" dirty="0"/>
          </a:p>
        </p:txBody>
      </p:sp>
      <p:sp>
        <p:nvSpPr>
          <p:cNvPr id="24" name="Explosion 2 23"/>
          <p:cNvSpPr/>
          <p:nvPr/>
        </p:nvSpPr>
        <p:spPr bwMode="auto">
          <a:xfrm>
            <a:off x="2589483" y="5005569"/>
            <a:ext cx="1190327" cy="640059"/>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dirty="0" smtClean="0">
                <a:solidFill>
                  <a:srgbClr val="000000"/>
                </a:solidFill>
                <a:latin typeface="Arial Black" pitchFamily="34" charset="0"/>
              </a:rPr>
              <a:t>ideal</a:t>
            </a:r>
          </a:p>
        </p:txBody>
      </p:sp>
      <p:sp>
        <p:nvSpPr>
          <p:cNvPr id="2" name="TextBox 1"/>
          <p:cNvSpPr txBox="1"/>
          <p:nvPr/>
        </p:nvSpPr>
        <p:spPr>
          <a:xfrm rot="20272756">
            <a:off x="5487206" y="4289479"/>
            <a:ext cx="864339" cy="338554"/>
          </a:xfrm>
          <a:prstGeom prst="rect">
            <a:avLst/>
          </a:prstGeom>
          <a:noFill/>
        </p:spPr>
        <p:txBody>
          <a:bodyPr wrap="none" rtlCol="0">
            <a:spAutoFit/>
          </a:bodyPr>
          <a:lstStyle/>
          <a:p>
            <a:r>
              <a:rPr lang="en-US" sz="1600" dirty="0" smtClean="0">
                <a:solidFill>
                  <a:srgbClr val="0000FF"/>
                </a:solidFill>
              </a:rPr>
              <a:t>tradeoff</a:t>
            </a:r>
            <a:endParaRPr lang="en-US" dirty="0">
              <a:solidFill>
                <a:srgbClr val="0000FF"/>
              </a:solidFill>
            </a:endParaRPr>
          </a:p>
        </p:txBody>
      </p:sp>
      <p:grpSp>
        <p:nvGrpSpPr>
          <p:cNvPr id="15" name="Group 14"/>
          <p:cNvGrpSpPr/>
          <p:nvPr/>
        </p:nvGrpSpPr>
        <p:grpSpPr>
          <a:xfrm>
            <a:off x="1401707" y="1065826"/>
            <a:ext cx="6543476" cy="3047351"/>
            <a:chOff x="1401707" y="1065826"/>
            <a:chExt cx="6543476" cy="3047351"/>
          </a:xfrm>
        </p:grpSpPr>
        <p:grpSp>
          <p:nvGrpSpPr>
            <p:cNvPr id="3" name="Group 2"/>
            <p:cNvGrpSpPr/>
            <p:nvPr/>
          </p:nvGrpSpPr>
          <p:grpSpPr>
            <a:xfrm>
              <a:off x="1401707" y="1065826"/>
              <a:ext cx="6543476" cy="947228"/>
              <a:chOff x="1282543" y="1189282"/>
              <a:chExt cx="6543476" cy="947228"/>
            </a:xfrm>
          </p:grpSpPr>
          <p:pic>
            <p:nvPicPr>
              <p:cNvPr id="30" name="Picture 29" descr="bode_sensitivity_intergral_genera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543" y="1189282"/>
                <a:ext cx="6320341" cy="660400"/>
              </a:xfrm>
              <a:prstGeom prst="rect">
                <a:avLst/>
              </a:prstGeom>
            </p:spPr>
          </p:pic>
          <p:sp>
            <p:nvSpPr>
              <p:cNvPr id="36" name="TextBox 35"/>
              <p:cNvSpPr txBox="1"/>
              <p:nvPr/>
            </p:nvSpPr>
            <p:spPr>
              <a:xfrm>
                <a:off x="5280380" y="1767178"/>
                <a:ext cx="2545639" cy="369332"/>
              </a:xfrm>
              <a:prstGeom prst="rect">
                <a:avLst/>
              </a:prstGeom>
              <a:noFill/>
            </p:spPr>
            <p:txBody>
              <a:bodyPr wrap="none" rtlCol="0">
                <a:spAutoFit/>
              </a:bodyPr>
              <a:lstStyle/>
              <a:p>
                <a:r>
                  <a:rPr lang="en-US" i="1" dirty="0" smtClean="0"/>
                  <a:t> Bode Sensitivity Integral</a:t>
                </a:r>
                <a:endParaRPr lang="en-US" i="1" dirty="0"/>
              </a:p>
            </p:txBody>
          </p:sp>
        </p:grpSp>
        <p:sp>
          <p:nvSpPr>
            <p:cNvPr id="41" name="TextBox 40"/>
            <p:cNvSpPr txBox="1"/>
            <p:nvPr/>
          </p:nvSpPr>
          <p:spPr>
            <a:xfrm>
              <a:off x="4311610" y="2780680"/>
              <a:ext cx="1726930" cy="400110"/>
            </a:xfrm>
            <a:prstGeom prst="rect">
              <a:avLst/>
            </a:prstGeom>
            <a:noFill/>
          </p:spPr>
          <p:txBody>
            <a:bodyPr wrap="none" rtlCol="0">
              <a:spAutoFit/>
            </a:bodyPr>
            <a:lstStyle/>
            <a:p>
              <a:r>
                <a:rPr lang="en-US" sz="2000" dirty="0" smtClean="0">
                  <a:solidFill>
                    <a:srgbClr val="FF0000"/>
                  </a:solidFill>
                </a:rPr>
                <a:t>Tradeoff ≈ Law</a:t>
              </a:r>
              <a:endParaRPr lang="en-US" sz="2000" dirty="0">
                <a:solidFill>
                  <a:srgbClr val="FF0000"/>
                </a:solidFill>
              </a:endParaRPr>
            </a:p>
          </p:txBody>
        </p:sp>
        <p:cxnSp>
          <p:nvCxnSpPr>
            <p:cNvPr id="14" name="Straight Arrow Connector 13"/>
            <p:cNvCxnSpPr/>
            <p:nvPr/>
          </p:nvCxnSpPr>
          <p:spPr>
            <a:xfrm flipH="1">
              <a:off x="3779810" y="1828499"/>
              <a:ext cx="892135" cy="22846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4603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21" grpId="0"/>
      <p:bldP spid="28" grpId="0"/>
      <p:bldP spid="31" grpId="0"/>
      <p:bldP spid="32" grpId="0"/>
      <p:bldP spid="24"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37029" y="304800"/>
            <a:ext cx="5469942" cy="523220"/>
          </a:xfrm>
          <a:prstGeom prst="rect">
            <a:avLst/>
          </a:prstGeom>
          <a:noFill/>
        </p:spPr>
        <p:txBody>
          <a:bodyPr wrap="none" rtlCol="0">
            <a:spAutoFit/>
          </a:bodyPr>
          <a:lstStyle/>
          <a:p>
            <a:r>
              <a:rPr lang="en-US" sz="2800" dirty="0" smtClean="0">
                <a:solidFill>
                  <a:prstClr val="black"/>
                </a:solidFill>
                <a:latin typeface="Arial Black" pitchFamily="34" charset="0"/>
              </a:rPr>
              <a:t>Other Universal </a:t>
            </a:r>
            <a:r>
              <a:rPr lang="en-US" sz="2800" dirty="0">
                <a:solidFill>
                  <a:prstClr val="black"/>
                </a:solidFill>
                <a:latin typeface="Arial Black" pitchFamily="34" charset="0"/>
              </a:rPr>
              <a:t>T</a:t>
            </a:r>
            <a:r>
              <a:rPr lang="en-US" sz="2800" dirty="0" smtClean="0">
                <a:solidFill>
                  <a:prstClr val="black"/>
                </a:solidFill>
                <a:latin typeface="Arial Black" pitchFamily="34" charset="0"/>
              </a:rPr>
              <a:t>radeoffs?</a:t>
            </a:r>
            <a:endParaRPr lang="en-US" sz="2800" dirty="0">
              <a:solidFill>
                <a:prstClr val="black"/>
              </a:solidFill>
              <a:latin typeface="Arial Black" pitchFamily="34" charset="0"/>
            </a:endParaRPr>
          </a:p>
        </p:txBody>
      </p:sp>
      <p:cxnSp>
        <p:nvCxnSpPr>
          <p:cNvPr id="18" name="Straight Arrow Connector 17"/>
          <p:cNvCxnSpPr/>
          <p:nvPr/>
        </p:nvCxnSpPr>
        <p:spPr bwMode="auto">
          <a:xfrm flipV="1">
            <a:off x="1676400" y="1905000"/>
            <a:ext cx="0" cy="36576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676400" y="5562600"/>
            <a:ext cx="4495800" cy="0"/>
          </a:xfrm>
          <a:prstGeom prst="straightConnector1">
            <a:avLst/>
          </a:prstGeom>
          <a:noFill/>
          <a:ln w="57150" cap="flat" cmpd="sng" algn="ctr">
            <a:solidFill>
              <a:schemeClr val="tx1"/>
            </a:solidFill>
            <a:prstDash val="solid"/>
            <a:round/>
            <a:headEnd type="none" w="med" len="med"/>
            <a:tailEnd type="arrow"/>
          </a:ln>
          <a:effectLst/>
        </p:spPr>
      </p:cxnSp>
      <p:sp>
        <p:nvSpPr>
          <p:cNvPr id="10" name="TextBox 9"/>
          <p:cNvSpPr txBox="1"/>
          <p:nvPr/>
        </p:nvSpPr>
        <p:spPr>
          <a:xfrm>
            <a:off x="617985" y="5029200"/>
            <a:ext cx="925253" cy="523220"/>
          </a:xfrm>
          <a:prstGeom prst="rect">
            <a:avLst/>
          </a:prstGeom>
          <a:noFill/>
        </p:spPr>
        <p:txBody>
          <a:bodyPr wrap="none" rtlCol="0">
            <a:spAutoFit/>
          </a:bodyPr>
          <a:lstStyle/>
          <a:p>
            <a:r>
              <a:rPr lang="en-US" sz="2800" b="1" dirty="0" smtClean="0">
                <a:solidFill>
                  <a:srgbClr val="000000"/>
                </a:solidFill>
              </a:rPr>
              <a:t>Fast</a:t>
            </a:r>
            <a:endParaRPr lang="en-US" sz="2800" b="1" dirty="0">
              <a:solidFill>
                <a:srgbClr val="000000"/>
              </a:solidFill>
            </a:endParaRPr>
          </a:p>
        </p:txBody>
      </p:sp>
      <p:sp>
        <p:nvSpPr>
          <p:cNvPr id="11" name="TextBox 10"/>
          <p:cNvSpPr txBox="1"/>
          <p:nvPr/>
        </p:nvSpPr>
        <p:spPr>
          <a:xfrm>
            <a:off x="381000" y="2286000"/>
            <a:ext cx="1021433" cy="523220"/>
          </a:xfrm>
          <a:prstGeom prst="rect">
            <a:avLst/>
          </a:prstGeom>
          <a:noFill/>
        </p:spPr>
        <p:txBody>
          <a:bodyPr wrap="none" rtlCol="0">
            <a:spAutoFit/>
          </a:bodyPr>
          <a:lstStyle/>
          <a:p>
            <a:r>
              <a:rPr lang="en-US" sz="2800" b="1" dirty="0" smtClean="0">
                <a:solidFill>
                  <a:srgbClr val="000000"/>
                </a:solidFill>
              </a:rPr>
              <a:t>Slow</a:t>
            </a:r>
            <a:endParaRPr lang="en-US" sz="2800" b="1" dirty="0">
              <a:solidFill>
                <a:srgbClr val="000000"/>
              </a:solidFill>
            </a:endParaRPr>
          </a:p>
        </p:txBody>
      </p:sp>
      <p:sp>
        <p:nvSpPr>
          <p:cNvPr id="12" name="TextBox 11"/>
          <p:cNvSpPr txBox="1"/>
          <p:nvPr/>
        </p:nvSpPr>
        <p:spPr>
          <a:xfrm>
            <a:off x="2141985" y="5801380"/>
            <a:ext cx="1523174" cy="523220"/>
          </a:xfrm>
          <a:prstGeom prst="rect">
            <a:avLst/>
          </a:prstGeom>
          <a:noFill/>
        </p:spPr>
        <p:txBody>
          <a:bodyPr wrap="none" rtlCol="0">
            <a:spAutoFit/>
          </a:bodyPr>
          <a:lstStyle/>
          <a:p>
            <a:r>
              <a:rPr lang="en-US" sz="2800" b="1" dirty="0" smtClean="0">
                <a:solidFill>
                  <a:srgbClr val="000000"/>
                </a:solidFill>
              </a:rPr>
              <a:t>Flexible</a:t>
            </a:r>
            <a:endParaRPr lang="en-US" sz="2800" b="1" dirty="0">
              <a:solidFill>
                <a:srgbClr val="000000"/>
              </a:solidFill>
            </a:endParaRPr>
          </a:p>
        </p:txBody>
      </p:sp>
      <p:sp>
        <p:nvSpPr>
          <p:cNvPr id="13" name="TextBox 12"/>
          <p:cNvSpPr txBox="1"/>
          <p:nvPr/>
        </p:nvSpPr>
        <p:spPr>
          <a:xfrm>
            <a:off x="5176873" y="5791200"/>
            <a:ext cx="1742785" cy="523220"/>
          </a:xfrm>
          <a:prstGeom prst="rect">
            <a:avLst/>
          </a:prstGeom>
          <a:noFill/>
        </p:spPr>
        <p:txBody>
          <a:bodyPr wrap="none" rtlCol="0">
            <a:spAutoFit/>
          </a:bodyPr>
          <a:lstStyle/>
          <a:p>
            <a:r>
              <a:rPr lang="en-US" sz="2800" b="1" dirty="0" smtClean="0">
                <a:solidFill>
                  <a:srgbClr val="000000"/>
                </a:solidFill>
              </a:rPr>
              <a:t>Inflexible</a:t>
            </a:r>
            <a:endParaRPr lang="en-US" sz="2800" b="1" dirty="0">
              <a:solidFill>
                <a:srgbClr val="000000"/>
              </a:solidFill>
            </a:endParaRPr>
          </a:p>
        </p:txBody>
      </p:sp>
      <p:sp>
        <p:nvSpPr>
          <p:cNvPr id="21" name="Right Arrow 20"/>
          <p:cNvSpPr/>
          <p:nvPr/>
        </p:nvSpPr>
        <p:spPr bwMode="auto">
          <a:xfrm rot="1614512">
            <a:off x="2110103" y="2393686"/>
            <a:ext cx="2078086"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Learning</a:t>
            </a:r>
          </a:p>
        </p:txBody>
      </p:sp>
      <p:sp>
        <p:nvSpPr>
          <p:cNvPr id="23" name="Right Arrow 22"/>
          <p:cNvSpPr/>
          <p:nvPr/>
        </p:nvSpPr>
        <p:spPr bwMode="auto">
          <a:xfrm rot="1614512">
            <a:off x="4310403" y="3576395"/>
            <a:ext cx="2253568"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Evolution</a:t>
            </a:r>
          </a:p>
        </p:txBody>
      </p:sp>
    </p:spTree>
    <p:extLst>
      <p:ext uri="{BB962C8B-B14F-4D97-AF65-F5344CB8AC3E}">
        <p14:creationId xmlns:p14="http://schemas.microsoft.com/office/powerpoint/2010/main" val="333432198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86757" y="295274"/>
            <a:ext cx="4176458" cy="3505200"/>
          </a:xfrm>
          <a:prstGeom prst="rect">
            <a:avLst/>
          </a:prstGeom>
          <a:gradFill flip="none" rotWithShape="1">
            <a:gsLst>
              <a:gs pos="0">
                <a:srgbClr val="CCFFFF"/>
              </a:gs>
              <a:gs pos="100000">
                <a:srgbClr val="FFCCCC"/>
              </a:gs>
            </a:gsLst>
            <a:path path="circle">
              <a:fillToRect t="100000" r="100000"/>
            </a:path>
            <a:tileRect l="-100000" b="-100000"/>
          </a:gra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cxnSp>
        <p:nvCxnSpPr>
          <p:cNvPr id="18" name="Straight Arrow Connector 17"/>
          <p:cNvCxnSpPr/>
          <p:nvPr/>
        </p:nvCxnSpPr>
        <p:spPr bwMode="auto">
          <a:xfrm flipV="1">
            <a:off x="3986757" y="295274"/>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3986757" y="3800474"/>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2667000" y="676274"/>
            <a:ext cx="1074333" cy="584775"/>
          </a:xfrm>
          <a:prstGeom prst="rect">
            <a:avLst/>
          </a:prstGeom>
          <a:noFill/>
        </p:spPr>
        <p:txBody>
          <a:bodyPr wrap="none" rtlCol="0">
            <a:spAutoFit/>
          </a:bodyPr>
          <a:lstStyle/>
          <a:p>
            <a:r>
              <a:rPr lang="en-US" sz="3200" dirty="0" smtClean="0">
                <a:solidFill>
                  <a:srgbClr val="000000"/>
                </a:solidFill>
              </a:rPr>
              <a:t>Slow</a:t>
            </a:r>
            <a:endParaRPr lang="en-US" sz="3200" dirty="0">
              <a:solidFill>
                <a:srgbClr val="000000"/>
              </a:solidFill>
            </a:endParaRPr>
          </a:p>
        </p:txBody>
      </p:sp>
      <p:sp>
        <p:nvSpPr>
          <p:cNvPr id="12" name="TextBox 11"/>
          <p:cNvSpPr txBox="1"/>
          <p:nvPr/>
        </p:nvSpPr>
        <p:spPr>
          <a:xfrm>
            <a:off x="4110319" y="3844499"/>
            <a:ext cx="1596912" cy="584775"/>
          </a:xfrm>
          <a:prstGeom prst="rect">
            <a:avLst/>
          </a:prstGeom>
          <a:noFill/>
        </p:spPr>
        <p:txBody>
          <a:bodyPr wrap="none" rtlCol="0">
            <a:spAutoFit/>
          </a:bodyPr>
          <a:lstStyle/>
          <a:p>
            <a:r>
              <a:rPr lang="en-US" sz="3200" dirty="0" smtClean="0">
                <a:solidFill>
                  <a:srgbClr val="000000"/>
                </a:solidFill>
              </a:rPr>
              <a:t>Flexible</a:t>
            </a:r>
            <a:endParaRPr lang="en-US" sz="3200" dirty="0">
              <a:solidFill>
                <a:srgbClr val="000000"/>
              </a:solidFill>
            </a:endParaRPr>
          </a:p>
        </p:txBody>
      </p:sp>
      <p:sp>
        <p:nvSpPr>
          <p:cNvPr id="24" name="TextBox 23"/>
          <p:cNvSpPr txBox="1"/>
          <p:nvPr/>
        </p:nvSpPr>
        <p:spPr>
          <a:xfrm>
            <a:off x="2753015" y="2809875"/>
            <a:ext cx="981359" cy="584775"/>
          </a:xfrm>
          <a:prstGeom prst="rect">
            <a:avLst/>
          </a:prstGeom>
          <a:noFill/>
        </p:spPr>
        <p:txBody>
          <a:bodyPr wrap="none" rtlCol="0">
            <a:spAutoFit/>
          </a:bodyPr>
          <a:lstStyle/>
          <a:p>
            <a:r>
              <a:rPr lang="en-US" sz="3200" dirty="0" smtClean="0">
                <a:solidFill>
                  <a:srgbClr val="000000"/>
                </a:solidFill>
              </a:rPr>
              <a:t>Fast</a:t>
            </a:r>
            <a:endParaRPr lang="en-US" sz="3200" dirty="0">
              <a:solidFill>
                <a:srgbClr val="000000"/>
              </a:solidFill>
            </a:endParaRPr>
          </a:p>
        </p:txBody>
      </p:sp>
      <p:sp>
        <p:nvSpPr>
          <p:cNvPr id="25" name="TextBox 24"/>
          <p:cNvSpPr txBox="1"/>
          <p:nvPr/>
        </p:nvSpPr>
        <p:spPr>
          <a:xfrm>
            <a:off x="6867815" y="3876675"/>
            <a:ext cx="1802096" cy="584775"/>
          </a:xfrm>
          <a:prstGeom prst="rect">
            <a:avLst/>
          </a:prstGeom>
          <a:noFill/>
        </p:spPr>
        <p:txBody>
          <a:bodyPr wrap="none" rtlCol="0">
            <a:spAutoFit/>
          </a:bodyPr>
          <a:lstStyle/>
          <a:p>
            <a:r>
              <a:rPr lang="en-US" sz="3200" dirty="0" smtClean="0">
                <a:solidFill>
                  <a:srgbClr val="000000"/>
                </a:solidFill>
              </a:rPr>
              <a:t>Inflexible</a:t>
            </a:r>
            <a:endParaRPr lang="en-US" sz="3200" dirty="0">
              <a:solidFill>
                <a:srgbClr val="000000"/>
              </a:solidFill>
            </a:endParaRPr>
          </a:p>
        </p:txBody>
      </p:sp>
      <p:sp>
        <p:nvSpPr>
          <p:cNvPr id="2" name="TextBox 1"/>
          <p:cNvSpPr txBox="1"/>
          <p:nvPr/>
        </p:nvSpPr>
        <p:spPr>
          <a:xfrm>
            <a:off x="4138683" y="2852410"/>
            <a:ext cx="1748171" cy="584775"/>
          </a:xfrm>
          <a:prstGeom prst="rect">
            <a:avLst/>
          </a:prstGeom>
          <a:noFill/>
        </p:spPr>
        <p:txBody>
          <a:bodyPr wrap="none" rtlCol="0">
            <a:spAutoFit/>
          </a:bodyPr>
          <a:lstStyle/>
          <a:p>
            <a:r>
              <a:rPr lang="en-US" sz="3200" dirty="0" smtClean="0">
                <a:solidFill>
                  <a:srgbClr val="0070C0"/>
                </a:solidFill>
                <a:latin typeface="Arial Black" panose="020B0A04020102020204" pitchFamily="34" charset="0"/>
              </a:rPr>
              <a:t>Robust</a:t>
            </a:r>
          </a:p>
        </p:txBody>
      </p:sp>
      <p:sp>
        <p:nvSpPr>
          <p:cNvPr id="23" name="TextBox 22"/>
          <p:cNvSpPr txBox="1"/>
          <p:nvPr/>
        </p:nvSpPr>
        <p:spPr>
          <a:xfrm>
            <a:off x="6181514" y="519410"/>
            <a:ext cx="1735924" cy="584775"/>
          </a:xfrm>
          <a:prstGeom prst="rect">
            <a:avLst/>
          </a:prstGeom>
          <a:noFill/>
        </p:spPr>
        <p:txBody>
          <a:bodyPr wrap="none" rtlCol="0">
            <a:spAutoFit/>
          </a:bodyPr>
          <a:lstStyle/>
          <a:p>
            <a:r>
              <a:rPr lang="en-US" sz="3200" dirty="0" smtClean="0">
                <a:solidFill>
                  <a:srgbClr val="FF0000"/>
                </a:solidFill>
                <a:latin typeface="Arial Black" panose="020B0A04020102020204" pitchFamily="34" charset="0"/>
              </a:rPr>
              <a:t>Fragile</a:t>
            </a:r>
          </a:p>
        </p:txBody>
      </p:sp>
      <p:cxnSp>
        <p:nvCxnSpPr>
          <p:cNvPr id="26" name="Straight Arrow Connector 25"/>
          <p:cNvCxnSpPr/>
          <p:nvPr/>
        </p:nvCxnSpPr>
        <p:spPr bwMode="auto">
          <a:xfrm flipH="1">
            <a:off x="2133600" y="3800474"/>
            <a:ext cx="1853157" cy="1914526"/>
          </a:xfrm>
          <a:prstGeom prst="straightConnector1">
            <a:avLst/>
          </a:prstGeom>
          <a:noFill/>
          <a:ln w="28575" cap="flat" cmpd="sng" algn="ctr">
            <a:solidFill>
              <a:schemeClr val="tx1"/>
            </a:solidFill>
            <a:prstDash val="dash"/>
            <a:round/>
            <a:headEnd type="none" w="med" len="med"/>
            <a:tailEnd type="arrow"/>
          </a:ln>
          <a:effectLst/>
        </p:spPr>
      </p:cxnSp>
      <p:sp>
        <p:nvSpPr>
          <p:cNvPr id="29" name="TextBox 28"/>
          <p:cNvSpPr txBox="1"/>
          <p:nvPr/>
        </p:nvSpPr>
        <p:spPr>
          <a:xfrm>
            <a:off x="2133600" y="3820180"/>
            <a:ext cx="941283" cy="400110"/>
          </a:xfrm>
          <a:prstGeom prst="rect">
            <a:avLst/>
          </a:prstGeom>
          <a:noFill/>
        </p:spPr>
        <p:txBody>
          <a:bodyPr wrap="none" rtlCol="0">
            <a:spAutoFit/>
          </a:bodyPr>
          <a:lstStyle/>
          <a:p>
            <a:r>
              <a:rPr lang="en-US" sz="2000" dirty="0" smtClean="0">
                <a:solidFill>
                  <a:srgbClr val="000000"/>
                </a:solidFill>
              </a:rPr>
              <a:t>Cheap</a:t>
            </a:r>
            <a:endParaRPr lang="en-US" sz="2000" dirty="0">
              <a:solidFill>
                <a:srgbClr val="000000"/>
              </a:solidFill>
            </a:endParaRPr>
          </a:p>
        </p:txBody>
      </p:sp>
      <p:sp>
        <p:nvSpPr>
          <p:cNvPr id="31" name="TextBox 30"/>
          <p:cNvSpPr txBox="1"/>
          <p:nvPr/>
        </p:nvSpPr>
        <p:spPr>
          <a:xfrm>
            <a:off x="228600" y="4953000"/>
            <a:ext cx="1369286" cy="400110"/>
          </a:xfrm>
          <a:prstGeom prst="rect">
            <a:avLst/>
          </a:prstGeom>
          <a:noFill/>
        </p:spPr>
        <p:txBody>
          <a:bodyPr wrap="none" rtlCol="0">
            <a:spAutoFit/>
          </a:bodyPr>
          <a:lstStyle/>
          <a:p>
            <a:r>
              <a:rPr lang="en-US" sz="2000" dirty="0" smtClean="0">
                <a:solidFill>
                  <a:srgbClr val="000000"/>
                </a:solidFill>
              </a:rPr>
              <a:t>Expensive</a:t>
            </a:r>
            <a:endParaRPr lang="en-US" sz="2000" dirty="0">
              <a:solidFill>
                <a:srgbClr val="000000"/>
              </a:solidFill>
            </a:endParaRPr>
          </a:p>
        </p:txBody>
      </p:sp>
      <p:sp>
        <p:nvSpPr>
          <p:cNvPr id="8" name="TextBox 7"/>
          <p:cNvSpPr txBox="1"/>
          <p:nvPr/>
        </p:nvSpPr>
        <p:spPr>
          <a:xfrm>
            <a:off x="4298033" y="5715000"/>
            <a:ext cx="4693567" cy="584775"/>
          </a:xfrm>
          <a:prstGeom prst="rect">
            <a:avLst/>
          </a:prstGeom>
          <a:noFill/>
        </p:spPr>
        <p:txBody>
          <a:bodyPr wrap="square" rtlCol="0">
            <a:spAutoFit/>
          </a:bodyPr>
          <a:lstStyle/>
          <a:p>
            <a:r>
              <a:rPr lang="en-US" sz="3200" dirty="0" smtClean="0">
                <a:solidFill>
                  <a:srgbClr val="C0C0C0"/>
                </a:solidFill>
                <a:latin typeface="Arial Black" panose="020B0A04020102020204" pitchFamily="34" charset="0"/>
              </a:rPr>
              <a:t>Efficient vs </a:t>
            </a:r>
            <a:r>
              <a:rPr lang="en-US" sz="3200" dirty="0" smtClean="0">
                <a:solidFill>
                  <a:srgbClr val="000000"/>
                </a:solidFill>
                <a:latin typeface="Arial Black" panose="020B0A04020102020204" pitchFamily="34" charset="0"/>
              </a:rPr>
              <a:t>Robust</a:t>
            </a:r>
          </a:p>
        </p:txBody>
      </p:sp>
      <p:sp>
        <p:nvSpPr>
          <p:cNvPr id="4" name="TextBox 3"/>
          <p:cNvSpPr txBox="1"/>
          <p:nvPr/>
        </p:nvSpPr>
        <p:spPr>
          <a:xfrm>
            <a:off x="57559" y="1553647"/>
            <a:ext cx="3730408" cy="830997"/>
          </a:xfrm>
          <a:prstGeom prst="rect">
            <a:avLst/>
          </a:prstGeom>
          <a:noFill/>
        </p:spPr>
        <p:txBody>
          <a:bodyPr wrap="none" rtlCol="0">
            <a:spAutoFit/>
          </a:bodyPr>
          <a:lstStyle/>
          <a:p>
            <a:r>
              <a:rPr lang="en-US" sz="2400" dirty="0" smtClean="0"/>
              <a:t>In reality the tradeoff </a:t>
            </a:r>
          </a:p>
          <a:p>
            <a:r>
              <a:rPr lang="en-US" sz="2400" dirty="0"/>
              <a:t>s</a:t>
            </a:r>
            <a:r>
              <a:rPr lang="en-US" sz="2400" dirty="0" smtClean="0"/>
              <a:t>pace is of higher dimension</a:t>
            </a:r>
            <a:endParaRPr lang="en-US" sz="2400" dirty="0"/>
          </a:p>
        </p:txBody>
      </p:sp>
    </p:spTree>
    <p:extLst>
      <p:ext uri="{BB962C8B-B14F-4D97-AF65-F5344CB8AC3E}">
        <p14:creationId xmlns:p14="http://schemas.microsoft.com/office/powerpoint/2010/main" val="42230930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70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Goals for this Talk</a:t>
            </a:r>
          </a:p>
          <a:p>
            <a:endParaRPr lang="en-US" sz="3100" dirty="0"/>
          </a:p>
          <a:p>
            <a:r>
              <a:rPr lang="en-US" sz="3100" strike="sngStrike" dirty="0" smtClean="0"/>
              <a:t>A Few Macro Trends</a:t>
            </a:r>
          </a:p>
          <a:p>
            <a:endParaRPr lang="en-US" sz="3100" dirty="0" smtClean="0"/>
          </a:p>
          <a:p>
            <a:r>
              <a:rPr lang="en-US" sz="3100" strike="sngStrike" dirty="0" smtClean="0"/>
              <a:t>What is Complexity and Why is it Hidden</a:t>
            </a:r>
          </a:p>
          <a:p>
            <a:pPr lvl="1"/>
            <a:r>
              <a:rPr lang="en-US" sz="2700" strike="sngStrike"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26</a:t>
            </a:fld>
            <a:endParaRPr lang="en-US" dirty="0"/>
          </a:p>
        </p:txBody>
      </p:sp>
    </p:spTree>
    <p:extLst>
      <p:ext uri="{BB962C8B-B14F-4D97-AF65-F5344CB8AC3E}">
        <p14:creationId xmlns:p14="http://schemas.microsoft.com/office/powerpoint/2010/main" val="14317423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878"/>
            <a:ext cx="8229600" cy="1143000"/>
          </a:xfrm>
        </p:spPr>
        <p:txBody>
          <a:bodyPr>
            <a:normAutofit fontScale="90000"/>
          </a:bodyPr>
          <a:lstStyle/>
          <a:p>
            <a:r>
              <a:rPr lang="en-US" dirty="0" smtClean="0"/>
              <a:t>The Architecture of Complex Systems</a:t>
            </a:r>
            <a:endParaRPr lang="en-US" dirty="0"/>
          </a:p>
        </p:txBody>
      </p:sp>
      <p:sp>
        <p:nvSpPr>
          <p:cNvPr id="6" name="Content Placeholder 5"/>
          <p:cNvSpPr>
            <a:spLocks noGrp="1"/>
          </p:cNvSpPr>
          <p:nvPr>
            <p:ph idx="1"/>
          </p:nvPr>
        </p:nvSpPr>
        <p:spPr>
          <a:xfrm>
            <a:off x="328706" y="1466066"/>
            <a:ext cx="8516470" cy="4890284"/>
          </a:xfrm>
        </p:spPr>
        <p:txBody>
          <a:bodyPr>
            <a:normAutofit fontScale="25000" lnSpcReduction="20000"/>
          </a:bodyPr>
          <a:lstStyle/>
          <a:p>
            <a:r>
              <a:rPr lang="en-US" sz="9600" dirty="0" smtClean="0"/>
              <a:t>What we have learned is that there are </a:t>
            </a:r>
            <a:r>
              <a:rPr lang="en-US" sz="9600" b="1" i="1" dirty="0" smtClean="0"/>
              <a:t>universal architectural </a:t>
            </a:r>
            <a:r>
              <a:rPr lang="en-US" sz="9600" b="1" i="1" dirty="0"/>
              <a:t>building blocks</a:t>
            </a:r>
            <a:r>
              <a:rPr lang="en-US" sz="9600" dirty="0"/>
              <a:t> </a:t>
            </a:r>
            <a:r>
              <a:rPr lang="en-US" sz="9600" dirty="0" smtClean="0"/>
              <a:t>found in systems </a:t>
            </a:r>
            <a:r>
              <a:rPr lang="en-US" sz="9600" dirty="0"/>
              <a:t>that </a:t>
            </a:r>
            <a:r>
              <a:rPr lang="en-US" sz="9600" dirty="0" smtClean="0"/>
              <a:t>scale and are evolvable. These include</a:t>
            </a:r>
          </a:p>
          <a:p>
            <a:endParaRPr lang="en-US" sz="4000" dirty="0" smtClean="0">
              <a:solidFill>
                <a:srgbClr val="000000"/>
              </a:solidFill>
              <a:latin typeface="+mj-lt"/>
            </a:endParaRPr>
          </a:p>
          <a:p>
            <a:pPr>
              <a:lnSpc>
                <a:spcPts val="3000"/>
              </a:lnSpc>
            </a:pPr>
            <a:r>
              <a:rPr lang="en-US" sz="9600" b="1" dirty="0" smtClean="0">
                <a:solidFill>
                  <a:srgbClr val="FF0000"/>
                </a:solidFill>
                <a:latin typeface="+mj-lt"/>
              </a:rPr>
              <a:t>Architecture/Layering</a:t>
            </a:r>
          </a:p>
          <a:p>
            <a:pPr>
              <a:lnSpc>
                <a:spcPts val="3000"/>
              </a:lnSpc>
            </a:pPr>
            <a:r>
              <a:rPr lang="en-US" sz="9600" b="1" dirty="0" smtClean="0">
                <a:solidFill>
                  <a:srgbClr val="FF0000"/>
                </a:solidFill>
                <a:latin typeface="+mj-lt"/>
              </a:rPr>
              <a:t>Laws</a:t>
            </a:r>
            <a:r>
              <a:rPr lang="en-US" sz="9600" b="1" dirty="0">
                <a:solidFill>
                  <a:srgbClr val="FF0000"/>
                </a:solidFill>
                <a:latin typeface="+mj-lt"/>
              </a:rPr>
              <a:t>, constraints, </a:t>
            </a:r>
            <a:r>
              <a:rPr lang="en-US" sz="9600" b="1" dirty="0" smtClean="0">
                <a:solidFill>
                  <a:srgbClr val="FF0000"/>
                </a:solidFill>
                <a:latin typeface="+mj-lt"/>
              </a:rPr>
              <a:t>tradeoffs</a:t>
            </a:r>
            <a:endParaRPr lang="en-US" sz="9600" b="1" dirty="0">
              <a:solidFill>
                <a:srgbClr val="FF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Protocol </a:t>
            </a:r>
            <a:r>
              <a:rPr lang="en-US" sz="7200" dirty="0">
                <a:solidFill>
                  <a:srgbClr val="000000"/>
                </a:solidFill>
                <a:latin typeface="+mj-lt"/>
              </a:rPr>
              <a:t>Based </a:t>
            </a:r>
            <a:r>
              <a:rPr lang="en-US" sz="7200" dirty="0" smtClean="0">
                <a:solidFill>
                  <a:srgbClr val="000000"/>
                </a:solidFill>
                <a:latin typeface="+mj-lt"/>
              </a:rPr>
              <a:t>Architectures</a:t>
            </a:r>
            <a:endParaRPr lang="en-US" sz="7200" dirty="0">
              <a:solidFill>
                <a:srgbClr val="00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Massively </a:t>
            </a:r>
            <a:r>
              <a:rPr lang="en-US" sz="7200" dirty="0">
                <a:solidFill>
                  <a:srgbClr val="000000"/>
                </a:solidFill>
                <a:latin typeface="+mj-lt"/>
              </a:rPr>
              <a:t>distributed with </a:t>
            </a:r>
            <a:r>
              <a:rPr lang="en-US" sz="7200" i="1" dirty="0">
                <a:solidFill>
                  <a:srgbClr val="000000"/>
                </a:solidFill>
                <a:latin typeface="+mj-lt"/>
              </a:rPr>
              <a:t>robust</a:t>
            </a:r>
            <a:r>
              <a:rPr lang="en-US" sz="7200" dirty="0">
                <a:solidFill>
                  <a:srgbClr val="000000"/>
                </a:solidFill>
                <a:latin typeface="+mj-lt"/>
              </a:rPr>
              <a:t> control </a:t>
            </a:r>
            <a:r>
              <a:rPr lang="en-US" sz="7200" dirty="0" smtClean="0">
                <a:solidFill>
                  <a:srgbClr val="000000"/>
                </a:solidFill>
                <a:latin typeface="+mj-lt"/>
              </a:rPr>
              <a:t>loops</a:t>
            </a:r>
          </a:p>
          <a:p>
            <a:endParaRPr lang="en-US" sz="7200" dirty="0" smtClean="0">
              <a:solidFill>
                <a:srgbClr val="000000"/>
              </a:solidFill>
              <a:latin typeface="+mj-lt"/>
            </a:endParaRPr>
          </a:p>
          <a:p>
            <a:r>
              <a:rPr lang="en-US" sz="7200" dirty="0" smtClean="0">
                <a:solidFill>
                  <a:srgbClr val="000000"/>
                </a:solidFill>
                <a:latin typeface="+mj-lt"/>
              </a:rPr>
              <a:t>Consequences</a:t>
            </a:r>
            <a:endParaRPr lang="en-US" sz="7200" dirty="0">
              <a:solidFill>
                <a:srgbClr val="000000"/>
              </a:solidFill>
              <a:latin typeface="+mj-lt"/>
            </a:endParaRPr>
          </a:p>
          <a:p>
            <a:pPr lvl="1">
              <a:lnSpc>
                <a:spcPts val="3000"/>
              </a:lnSpc>
            </a:pPr>
            <a:r>
              <a:rPr lang="en-US" sz="7200" dirty="0">
                <a:solidFill>
                  <a:srgbClr val="000000"/>
                </a:solidFill>
                <a:latin typeface="+mj-lt"/>
              </a:rPr>
              <a:t>Hidden RYF Complexity</a:t>
            </a:r>
          </a:p>
          <a:p>
            <a:pPr lvl="1">
              <a:lnSpc>
                <a:spcPts val="3000"/>
              </a:lnSpc>
            </a:pPr>
            <a:r>
              <a:rPr lang="en-US" sz="7200" dirty="0">
                <a:solidFill>
                  <a:srgbClr val="000000"/>
                </a:solidFill>
                <a:latin typeface="+mj-lt"/>
              </a:rPr>
              <a:t>Hijacking, parasitism, predation</a:t>
            </a:r>
          </a:p>
          <a:p>
            <a:pPr lvl="1"/>
            <a:endParaRPr lang="en-US" sz="4000" dirty="0">
              <a:solidFill>
                <a:srgbClr val="000000"/>
              </a:solidFill>
            </a:endParaRPr>
          </a:p>
          <a:p>
            <a:endParaRPr lang="en-US" dirty="0"/>
          </a:p>
          <a:p>
            <a:pPr lvl="1"/>
            <a:endParaRPr lang="en-US" b="1" dirty="0" smtClean="0">
              <a:solidFill>
                <a:srgbClr val="FF0000"/>
              </a:solidFill>
            </a:endParaRPr>
          </a:p>
          <a:p>
            <a:pPr lvl="1"/>
            <a:endParaRPr lang="en-US" b="1" dirty="0" smtClean="0">
              <a:solidFill>
                <a:srgbClr val="FF0000"/>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27</a:t>
            </a:fld>
            <a:endParaRPr lang="en-US" dirty="0"/>
          </a:p>
        </p:txBody>
      </p:sp>
    </p:spTree>
    <p:extLst>
      <p:ext uri="{BB962C8B-B14F-4D97-AF65-F5344CB8AC3E}">
        <p14:creationId xmlns:p14="http://schemas.microsoft.com/office/powerpoint/2010/main" val="24298475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600" y="1598154"/>
            <a:ext cx="8686800" cy="4830744"/>
            <a:chOff x="228600" y="1598154"/>
            <a:chExt cx="8686800" cy="4830744"/>
          </a:xfrm>
        </p:grpSpPr>
        <p:sp>
          <p:nvSpPr>
            <p:cNvPr id="38" name="Trapezoid 37"/>
            <p:cNvSpPr/>
            <p:nvPr/>
          </p:nvSpPr>
          <p:spPr bwMode="auto">
            <a:xfrm>
              <a:off x="228600" y="4422624"/>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grpSp>
          <p:nvGrpSpPr>
            <p:cNvPr id="6" name="Group 5"/>
            <p:cNvGrpSpPr/>
            <p:nvPr/>
          </p:nvGrpSpPr>
          <p:grpSpPr>
            <a:xfrm>
              <a:off x="228600" y="1598154"/>
              <a:ext cx="8686800" cy="4830744"/>
              <a:chOff x="76200" y="838200"/>
              <a:chExt cx="8686800" cy="4830744"/>
            </a:xfrm>
          </p:grpSpPr>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65"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66587" name="Text Box 27"/>
              <p:cNvSpPr txBox="1">
                <a:spLocks noChangeArrowheads="1"/>
              </p:cNvSpPr>
              <p:nvPr/>
            </p:nvSpPr>
            <p:spPr bwMode="auto">
              <a:xfrm>
                <a:off x="1760595" y="4283990"/>
                <a:ext cx="2505719" cy="1384954"/>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(Hardware)</a:t>
                </a:r>
                <a:endParaRPr lang="en-US" sz="2800" dirty="0">
                  <a:solidFill>
                    <a:srgbClr val="000000"/>
                  </a:solidFill>
                </a:endParaRPr>
              </a:p>
            </p:txBody>
          </p:sp>
          <p:sp>
            <p:nvSpPr>
              <p:cNvPr id="69" name="TextBox 68"/>
              <p:cNvSpPr txBox="1"/>
              <p:nvPr/>
            </p:nvSpPr>
            <p:spPr>
              <a:xfrm>
                <a:off x="1760500" y="990600"/>
                <a:ext cx="2505814" cy="1384995"/>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(Applications)</a:t>
                </a:r>
              </a:p>
              <a:p>
                <a:pPr algn="ctr" fontAlgn="base">
                  <a:spcBef>
                    <a:spcPct val="0"/>
                  </a:spcBef>
                  <a:spcAft>
                    <a:spcPct val="0"/>
                  </a:spcAft>
                </a:pPr>
                <a:r>
                  <a:rPr lang="en-US" sz="2800" dirty="0" smtClean="0">
                    <a:solidFill>
                      <a:srgbClr val="000000"/>
                    </a:solidFill>
                  </a:rPr>
                  <a:t>Diverse</a:t>
                </a:r>
              </a:p>
            </p:txBody>
          </p:sp>
          <p:sp>
            <p:nvSpPr>
              <p:cNvPr id="23" name="TextBox 22"/>
              <p:cNvSpPr txBox="1"/>
              <p:nvPr/>
            </p:nvSpPr>
            <p:spPr>
              <a:xfrm>
                <a:off x="4419600" y="2709037"/>
                <a:ext cx="2209800" cy="954107"/>
              </a:xfrm>
              <a:prstGeom prst="rect">
                <a:avLst/>
              </a:prstGeom>
              <a:noFill/>
            </p:spPr>
            <p:txBody>
              <a:bodyPr wrap="square" rtlCol="0">
                <a:spAutoFit/>
              </a:bodyPr>
              <a:lstStyle/>
              <a:p>
                <a:pPr algn="ctr"/>
                <a:r>
                  <a:rPr lang="en-US" sz="2800" dirty="0" smtClean="0">
                    <a:solidFill>
                      <a:srgbClr val="000000"/>
                    </a:solidFill>
                  </a:rPr>
                  <a:t>Constrained</a:t>
                </a:r>
              </a:p>
              <a:p>
                <a:pPr algn="ctr"/>
                <a:r>
                  <a:rPr lang="en-US" sz="2800" dirty="0">
                    <a:solidFill>
                      <a:srgbClr val="000000"/>
                    </a:solidFill>
                  </a:rPr>
                  <a:t>a</a:t>
                </a:r>
                <a:r>
                  <a:rPr lang="en-US" sz="2800" dirty="0" smtClean="0">
                    <a:solidFill>
                      <a:srgbClr val="000000"/>
                    </a:solidFill>
                  </a:rPr>
                  <a:t>nd </a:t>
                </a:r>
                <a:r>
                  <a:rPr lang="en-US" sz="2800" b="1" i="1" dirty="0" smtClean="0">
                    <a:solidFill>
                      <a:srgbClr val="FF0000"/>
                    </a:solidFill>
                  </a:rPr>
                  <a:t>hidden</a:t>
                </a:r>
                <a:endParaRPr lang="en-US" sz="2800" b="1" i="1" dirty="0">
                  <a:solidFill>
                    <a:srgbClr val="FF0000"/>
                  </a:solidFill>
                </a:endParaRPr>
              </a:p>
            </p:txBody>
          </p:sp>
          <p:sp>
            <p:nvSpPr>
              <p:cNvPr id="15" name="TextBox 14"/>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6" name="TextBox 15"/>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7" name="TextBox 16"/>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Cloud 1"/>
              <p:cNvSpPr/>
              <p:nvPr/>
            </p:nvSpPr>
            <p:spPr bwMode="auto">
              <a:xfrm>
                <a:off x="1447800" y="2438400"/>
                <a:ext cx="2667000" cy="1828800"/>
              </a:xfrm>
              <a:prstGeom prst="cloud">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sp>
            <p:nvSpPr>
              <p:cNvPr id="14" name="TextBox 13"/>
              <p:cNvSpPr txBox="1"/>
              <p:nvPr/>
            </p:nvSpPr>
            <p:spPr>
              <a:xfrm>
                <a:off x="228600" y="2819400"/>
                <a:ext cx="2590800" cy="954107"/>
              </a:xfrm>
              <a:prstGeom prst="rect">
                <a:avLst/>
              </a:prstGeom>
              <a:solidFill>
                <a:srgbClr val="FFFF00"/>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Core Protocols</a:t>
                </a:r>
              </a:p>
            </p:txBody>
          </p:sp>
        </p:grpSp>
      </p:grpSp>
      <p:sp>
        <p:nvSpPr>
          <p:cNvPr id="3" name="TextBox 2"/>
          <p:cNvSpPr txBox="1"/>
          <p:nvPr/>
        </p:nvSpPr>
        <p:spPr>
          <a:xfrm>
            <a:off x="49445" y="6611779"/>
            <a:ext cx="1510587" cy="246221"/>
          </a:xfrm>
          <a:prstGeom prst="rect">
            <a:avLst/>
          </a:prstGeom>
          <a:noFill/>
        </p:spPr>
        <p:txBody>
          <a:bodyPr wrap="none" rtlCol="0">
            <a:spAutoFit/>
          </a:bodyPr>
          <a:lstStyle/>
          <a:p>
            <a:r>
              <a:rPr lang="en-US" sz="1000" dirty="0"/>
              <a:t>Slide </a:t>
            </a:r>
            <a:r>
              <a:rPr lang="en-US" sz="1000" dirty="0" smtClean="0"/>
              <a:t>courtesy </a:t>
            </a:r>
            <a:r>
              <a:rPr lang="en-US" sz="1000" dirty="0"/>
              <a:t>John </a:t>
            </a:r>
            <a:r>
              <a:rPr lang="en-US" sz="1000" dirty="0" smtClean="0"/>
              <a:t>Doyle</a:t>
            </a:r>
            <a:endParaRPr lang="en-US" sz="1000" dirty="0"/>
          </a:p>
        </p:txBody>
      </p:sp>
      <p:sp>
        <p:nvSpPr>
          <p:cNvPr id="4" name="Slide Number Placeholder 3"/>
          <p:cNvSpPr>
            <a:spLocks noGrp="1"/>
          </p:cNvSpPr>
          <p:nvPr>
            <p:ph type="sldNum" sz="quarter" idx="12"/>
          </p:nvPr>
        </p:nvSpPr>
        <p:spPr/>
        <p:txBody>
          <a:bodyPr/>
          <a:lstStyle/>
          <a:p>
            <a:fld id="{21F837FD-8F87-7743-AB44-21CAE7E625D8}" type="slidenum">
              <a:rPr lang="en-US" smtClean="0"/>
              <a:t>28</a:t>
            </a:fld>
            <a:endParaRPr lang="en-US" dirty="0"/>
          </a:p>
        </p:txBody>
      </p:sp>
      <p:sp>
        <p:nvSpPr>
          <p:cNvPr id="5" name="TextBox 4"/>
          <p:cNvSpPr txBox="1"/>
          <p:nvPr/>
        </p:nvSpPr>
        <p:spPr>
          <a:xfrm>
            <a:off x="487100" y="261613"/>
            <a:ext cx="8203162" cy="1015663"/>
          </a:xfrm>
          <a:prstGeom prst="rect">
            <a:avLst/>
          </a:prstGeom>
          <a:noFill/>
        </p:spPr>
        <p:txBody>
          <a:bodyPr wrap="none" rtlCol="0">
            <a:spAutoFit/>
          </a:bodyPr>
          <a:lstStyle/>
          <a:p>
            <a:pPr algn="ctr"/>
            <a:r>
              <a:rPr lang="en-US" sz="3600" dirty="0" smtClean="0"/>
              <a:t>So What is the Basic Layered Architecture?</a:t>
            </a:r>
          </a:p>
          <a:p>
            <a:pPr algn="ctr"/>
            <a:r>
              <a:rPr lang="en-US" sz="2400" dirty="0" smtClean="0"/>
              <a:t>(hint: layering is </a:t>
            </a:r>
            <a:r>
              <a:rPr lang="en-US" sz="2400" i="1" dirty="0" smtClean="0"/>
              <a:t>the</a:t>
            </a:r>
            <a:r>
              <a:rPr lang="en-US" sz="2400" dirty="0" smtClean="0"/>
              <a:t> fundamental architectural feature)</a:t>
            </a:r>
            <a:endParaRPr lang="en-US" sz="2400" dirty="0"/>
          </a:p>
        </p:txBody>
      </p:sp>
    </p:spTree>
    <p:extLst>
      <p:ext uri="{BB962C8B-B14F-4D97-AF65-F5344CB8AC3E}">
        <p14:creationId xmlns:p14="http://schemas.microsoft.com/office/powerpoint/2010/main" val="2169492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Group 6"/>
          <p:cNvGrpSpPr/>
          <p:nvPr/>
        </p:nvGrpSpPr>
        <p:grpSpPr>
          <a:xfrm>
            <a:off x="76198" y="449926"/>
            <a:ext cx="9067800" cy="6074967"/>
            <a:chOff x="76200" y="-439037"/>
            <a:chExt cx="9067800" cy="6847775"/>
          </a:xfrm>
        </p:grpSpPr>
        <p:grpSp>
          <p:nvGrpSpPr>
            <p:cNvPr id="664578" name="Group 2"/>
            <p:cNvGrpSpPr>
              <a:grpSpLocks/>
            </p:cNvGrpSpPr>
            <p:nvPr/>
          </p:nvGrpSpPr>
          <p:grpSpPr bwMode="auto">
            <a:xfrm>
              <a:off x="76200" y="76200"/>
              <a:ext cx="9067800" cy="2743200"/>
              <a:chOff x="48" y="48"/>
              <a:chExt cx="5712" cy="1728"/>
            </a:xfrm>
          </p:grpSpPr>
          <p:grpSp>
            <p:nvGrpSpPr>
              <p:cNvPr id="664579" name="Group 3"/>
              <p:cNvGrpSpPr>
                <a:grpSpLocks/>
              </p:cNvGrpSpPr>
              <p:nvPr/>
            </p:nvGrpSpPr>
            <p:grpSpPr bwMode="auto">
              <a:xfrm>
                <a:off x="1494" y="390"/>
                <a:ext cx="960" cy="1032"/>
                <a:chOff x="768" y="912"/>
                <a:chExt cx="1824" cy="2064"/>
              </a:xfrm>
            </p:grpSpPr>
            <p:sp>
              <p:nvSpPr>
                <p:cNvPr id="664580" name="AutoShape 4"/>
                <p:cNvSpPr>
                  <a:spLocks noChangeArrowheads="1"/>
                </p:cNvSpPr>
                <p:nvPr/>
              </p:nvSpPr>
              <p:spPr bwMode="auto">
                <a:xfrm rot="5400000">
                  <a:off x="648" y="1032"/>
                  <a:ext cx="2064" cy="1824"/>
                </a:xfrm>
                <a:prstGeom prst="triangle">
                  <a:avLst>
                    <a:gd name="adj" fmla="val 50000"/>
                  </a:avLst>
                </a:prstGeom>
                <a:solidFill>
                  <a:srgbClr val="FF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1" name="Line 5"/>
                <p:cNvSpPr>
                  <a:spLocks noChangeShapeType="1"/>
                </p:cNvSpPr>
                <p:nvPr/>
              </p:nvSpPr>
              <p:spPr bwMode="auto">
                <a:xfrm>
                  <a:off x="912" y="1392"/>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2" name="Line 6"/>
                <p:cNvSpPr>
                  <a:spLocks noChangeShapeType="1"/>
                </p:cNvSpPr>
                <p:nvPr/>
              </p:nvSpPr>
              <p:spPr bwMode="auto">
                <a:xfrm>
                  <a:off x="912" y="1632"/>
                  <a:ext cx="1392" cy="28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3" name="Line 7"/>
                <p:cNvSpPr>
                  <a:spLocks noChangeShapeType="1"/>
                </p:cNvSpPr>
                <p:nvPr/>
              </p:nvSpPr>
              <p:spPr bwMode="auto">
                <a:xfrm>
                  <a:off x="912" y="1920"/>
                  <a:ext cx="1392" cy="4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4" name="Line 8"/>
                <p:cNvSpPr>
                  <a:spLocks noChangeShapeType="1"/>
                </p:cNvSpPr>
                <p:nvPr/>
              </p:nvSpPr>
              <p:spPr bwMode="auto">
                <a:xfrm flipV="1">
                  <a:off x="912" y="2016"/>
                  <a:ext cx="1392" cy="24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5" name="Line 9"/>
                <p:cNvSpPr>
                  <a:spLocks noChangeShapeType="1"/>
                </p:cNvSpPr>
                <p:nvPr/>
              </p:nvSpPr>
              <p:spPr bwMode="auto">
                <a:xfrm flipV="1">
                  <a:off x="912" y="2064"/>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664586" name="AutoShape 10"/>
              <p:cNvSpPr>
                <a:spLocks noChangeArrowheads="1"/>
              </p:cNvSpPr>
              <p:nvPr/>
            </p:nvSpPr>
            <p:spPr bwMode="auto">
              <a:xfrm>
                <a:off x="2454" y="651"/>
                <a:ext cx="528" cy="453"/>
              </a:xfrm>
              <a:prstGeom prst="roundRect">
                <a:avLst>
                  <a:gd name="adj" fmla="val 16667"/>
                </a:avLst>
              </a:prstGeom>
              <a:solidFill>
                <a:srgbClr val="CCECFF"/>
              </a:solidFill>
              <a:ln w="76200">
                <a:solidFill>
                  <a:srgbClr val="3333FF"/>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endParaRPr lang="en-US" sz="2800" dirty="0">
                  <a:solidFill>
                    <a:schemeClr val="bg1"/>
                  </a:solidFill>
                  <a:latin typeface="Times New Roman" charset="0"/>
                </a:endParaRPr>
              </a:p>
            </p:txBody>
          </p:sp>
          <p:sp>
            <p:nvSpPr>
              <p:cNvPr id="664587" name="AutoShape 11"/>
              <p:cNvSpPr>
                <a:spLocks noChangeArrowheads="1"/>
              </p:cNvSpPr>
              <p:nvPr/>
            </p:nvSpPr>
            <p:spPr bwMode="auto">
              <a:xfrm rot="16200000" flipH="1">
                <a:off x="2934" y="288"/>
                <a:ext cx="1296" cy="1200"/>
              </a:xfrm>
              <a:prstGeom prst="triangle">
                <a:avLst>
                  <a:gd name="adj" fmla="val 50000"/>
                </a:avLst>
              </a:prstGeom>
              <a:solidFill>
                <a:srgbClr val="CC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8" name="Line 12"/>
              <p:cNvSpPr>
                <a:spLocks noChangeShapeType="1"/>
              </p:cNvSpPr>
              <p:nvPr/>
            </p:nvSpPr>
            <p:spPr bwMode="auto">
              <a:xfrm rot="20343341" flipH="1">
                <a:off x="3023" y="508"/>
                <a:ext cx="1195" cy="20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9" name="Line 13"/>
              <p:cNvSpPr>
                <a:spLocks noChangeShapeType="1"/>
              </p:cNvSpPr>
              <p:nvPr/>
            </p:nvSpPr>
            <p:spPr bwMode="auto">
              <a:xfrm rot="20343341" flipH="1">
                <a:off x="3068" y="610"/>
                <a:ext cx="1055" cy="10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0" name="Line 14"/>
              <p:cNvSpPr>
                <a:spLocks noChangeShapeType="1"/>
              </p:cNvSpPr>
              <p:nvPr/>
            </p:nvSpPr>
            <p:spPr bwMode="auto">
              <a:xfrm rot="20343341" flipH="1">
                <a:off x="3066" y="710"/>
                <a:ext cx="1030" cy="1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1" name="Line 15"/>
              <p:cNvSpPr>
                <a:spLocks noChangeShapeType="1"/>
              </p:cNvSpPr>
              <p:nvPr/>
            </p:nvSpPr>
            <p:spPr bwMode="auto">
              <a:xfrm rot="-1256659" flipH="1" flipV="1">
                <a:off x="3111" y="721"/>
                <a:ext cx="961" cy="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2" name="Line 16"/>
              <p:cNvSpPr>
                <a:spLocks noChangeShapeType="1"/>
              </p:cNvSpPr>
              <p:nvPr/>
            </p:nvSpPr>
            <p:spPr bwMode="auto">
              <a:xfrm rot="-1256659" flipH="1" flipV="1">
                <a:off x="3166" y="759"/>
                <a:ext cx="920" cy="1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3" name="Line 17"/>
              <p:cNvSpPr>
                <a:spLocks noChangeShapeType="1"/>
              </p:cNvSpPr>
              <p:nvPr/>
            </p:nvSpPr>
            <p:spPr bwMode="auto">
              <a:xfrm rot="1216396" flipH="1">
                <a:off x="3247" y="831"/>
                <a:ext cx="834" cy="19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4" name="Line 18"/>
              <p:cNvSpPr>
                <a:spLocks noChangeShapeType="1"/>
              </p:cNvSpPr>
              <p:nvPr/>
            </p:nvSpPr>
            <p:spPr bwMode="auto">
              <a:xfrm rot="1216396" flipH="1">
                <a:off x="3184" y="930"/>
                <a:ext cx="923" cy="9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5" name="Line 19"/>
              <p:cNvSpPr>
                <a:spLocks noChangeShapeType="1"/>
              </p:cNvSpPr>
              <p:nvPr/>
            </p:nvSpPr>
            <p:spPr bwMode="auto">
              <a:xfrm rot="1216396" flipH="1">
                <a:off x="3130" y="1031"/>
                <a:ext cx="1055" cy="1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6" name="Line 20"/>
              <p:cNvSpPr>
                <a:spLocks noChangeShapeType="1"/>
              </p:cNvSpPr>
              <p:nvPr/>
            </p:nvSpPr>
            <p:spPr bwMode="auto">
              <a:xfrm rot="1216396" flipH="1" flipV="1">
                <a:off x="3079" y="1057"/>
                <a:ext cx="1099" cy="74"/>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7" name="Line 21"/>
              <p:cNvSpPr>
                <a:spLocks noChangeShapeType="1"/>
              </p:cNvSpPr>
              <p:nvPr/>
            </p:nvSpPr>
            <p:spPr bwMode="auto">
              <a:xfrm rot="1811576" flipH="1">
                <a:off x="3045" y="1113"/>
                <a:ext cx="1179" cy="9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8" name="AutoShape 22"/>
              <p:cNvSpPr>
                <a:spLocks noChangeArrowheads="1"/>
              </p:cNvSpPr>
              <p:nvPr/>
            </p:nvSpPr>
            <p:spPr bwMode="auto">
              <a:xfrm>
                <a:off x="48" y="96"/>
                <a:ext cx="1440" cy="1632"/>
              </a:xfrm>
              <a:prstGeom prst="rightArrow">
                <a:avLst>
                  <a:gd name="adj1" fmla="val 50000"/>
                  <a:gd name="adj2" fmla="val 25000"/>
                </a:avLst>
              </a:prstGeom>
              <a:solidFill>
                <a:srgbClr val="A50021"/>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fan-in </a:t>
                </a:r>
              </a:p>
              <a:p>
                <a:pPr algn="ctr" eaLnBrk="0" hangingPunct="0"/>
                <a:r>
                  <a:rPr lang="en-US" sz="2400" dirty="0">
                    <a:latin typeface="Times New Roman" charset="0"/>
                  </a:rPr>
                  <a:t>of </a:t>
                </a:r>
                <a:r>
                  <a:rPr lang="en-US" sz="2400" dirty="0" smtClean="0">
                    <a:latin typeface="Times New Roman" charset="0"/>
                  </a:rPr>
                  <a:t>diverse </a:t>
                </a:r>
                <a:endParaRPr lang="en-US" sz="2400" dirty="0">
                  <a:latin typeface="Times New Roman" charset="0"/>
                </a:endParaRPr>
              </a:p>
              <a:p>
                <a:pPr algn="ctr" eaLnBrk="0" hangingPunct="0"/>
                <a:r>
                  <a:rPr lang="en-US" sz="2400" dirty="0" smtClean="0">
                    <a:latin typeface="Times New Roman" charset="0"/>
                  </a:rPr>
                  <a:t>inputs</a:t>
                </a:r>
                <a:endParaRPr lang="en-US" sz="2400" dirty="0">
                  <a:latin typeface="Times New Roman" charset="0"/>
                </a:endParaRPr>
              </a:p>
            </p:txBody>
          </p:sp>
          <p:sp>
            <p:nvSpPr>
              <p:cNvPr id="664599" name="AutoShape 23"/>
              <p:cNvSpPr>
                <a:spLocks noChangeArrowheads="1"/>
              </p:cNvSpPr>
              <p:nvPr/>
            </p:nvSpPr>
            <p:spPr bwMode="auto">
              <a:xfrm>
                <a:off x="4224" y="48"/>
                <a:ext cx="1536" cy="1728"/>
              </a:xfrm>
              <a:prstGeom prst="rightArrow">
                <a:avLst>
                  <a:gd name="adj1" fmla="val 50000"/>
                  <a:gd name="adj2" fmla="val 25000"/>
                </a:avLst>
              </a:prstGeom>
              <a:solidFill>
                <a:srgbClr val="336600"/>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fan-out </a:t>
                </a:r>
              </a:p>
              <a:p>
                <a:pPr algn="ctr" eaLnBrk="0" hangingPunct="0"/>
                <a:r>
                  <a:rPr lang="en-US" sz="2400" dirty="0">
                    <a:latin typeface="Times New Roman" charset="0"/>
                  </a:rPr>
                  <a:t>of diverse </a:t>
                </a:r>
              </a:p>
              <a:p>
                <a:pPr algn="ctr" eaLnBrk="0" hangingPunct="0"/>
                <a:r>
                  <a:rPr lang="en-US" sz="2400" dirty="0">
                    <a:latin typeface="Times New Roman" charset="0"/>
                  </a:rPr>
                  <a:t>outputs</a:t>
                </a:r>
                <a:endParaRPr lang="en-US" sz="2800" b="1" dirty="0">
                  <a:latin typeface="Times New Roman" charset="0"/>
                </a:endParaRPr>
              </a:p>
            </p:txBody>
          </p:sp>
        </p:grpSp>
        <p:grpSp>
          <p:nvGrpSpPr>
            <p:cNvPr id="664602" name="Group 26"/>
            <p:cNvGrpSpPr>
              <a:grpSpLocks/>
            </p:cNvGrpSpPr>
            <p:nvPr/>
          </p:nvGrpSpPr>
          <p:grpSpPr bwMode="auto">
            <a:xfrm>
              <a:off x="152400" y="2971800"/>
              <a:ext cx="3733800" cy="3436938"/>
              <a:chOff x="96" y="1872"/>
              <a:chExt cx="2352" cy="2165"/>
            </a:xfrm>
          </p:grpSpPr>
          <p:sp>
            <p:nvSpPr>
              <p:cNvPr id="664603" name="AutoShape 27"/>
              <p:cNvSpPr>
                <a:spLocks noChangeArrowheads="1"/>
              </p:cNvSpPr>
              <p:nvPr/>
            </p:nvSpPr>
            <p:spPr bwMode="auto">
              <a:xfrm>
                <a:off x="96" y="1872"/>
                <a:ext cx="2352" cy="912"/>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800" dirty="0">
                    <a:latin typeface="Times New Roman" charset="0"/>
                  </a:rPr>
                  <a:t>Diverse</a:t>
                </a:r>
              </a:p>
              <a:p>
                <a:pPr algn="ctr" eaLnBrk="0" hangingPunct="0"/>
                <a:r>
                  <a:rPr lang="en-US" sz="2800" dirty="0">
                    <a:latin typeface="Times New Roman" charset="0"/>
                  </a:rPr>
                  <a:t>function</a:t>
                </a:r>
              </a:p>
              <a:p>
                <a:pPr algn="ctr" eaLnBrk="0" hangingPunct="0"/>
                <a:endParaRPr lang="en-US" sz="3200" dirty="0">
                  <a:latin typeface="Times New Roman" charset="0"/>
                </a:endParaRPr>
              </a:p>
            </p:txBody>
          </p:sp>
          <p:sp>
            <p:nvSpPr>
              <p:cNvPr id="664604" name="AutoShape 28"/>
              <p:cNvSpPr>
                <a:spLocks noChangeArrowheads="1"/>
              </p:cNvSpPr>
              <p:nvPr/>
            </p:nvSpPr>
            <p:spPr bwMode="auto">
              <a:xfrm flipV="1">
                <a:off x="96" y="3168"/>
                <a:ext cx="2352" cy="864"/>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9900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10800000" wrap="none" lIns="91430" tIns="45716" rIns="91430" bIns="45716" anchor="ctr"/>
              <a:lstStyle/>
              <a:p>
                <a:pPr algn="ctr" eaLnBrk="0" hangingPunct="0"/>
                <a:endParaRPr lang="en-US" sz="3200" dirty="0">
                  <a:latin typeface="Times New Roman" charset="0"/>
                </a:endParaRPr>
              </a:p>
            </p:txBody>
          </p:sp>
          <p:sp>
            <p:nvSpPr>
              <p:cNvPr id="664605" name="Text Box 29"/>
              <p:cNvSpPr txBox="1">
                <a:spLocks noChangeArrowheads="1"/>
              </p:cNvSpPr>
              <p:nvPr/>
            </p:nvSpPr>
            <p:spPr bwMode="auto">
              <a:xfrm>
                <a:off x="734" y="3360"/>
                <a:ext cx="1209" cy="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lgn="ctr" eaLnBrk="0" hangingPunct="0"/>
                <a:r>
                  <a:rPr lang="en-US" sz="2800" dirty="0">
                    <a:latin typeface="Times New Roman" charset="0"/>
                  </a:rPr>
                  <a:t>Diverse</a:t>
                </a:r>
              </a:p>
              <a:p>
                <a:pPr algn="ctr" eaLnBrk="0" hangingPunct="0"/>
                <a:r>
                  <a:rPr lang="en-US" sz="2800" dirty="0">
                    <a:latin typeface="Times New Roman" charset="0"/>
                  </a:rPr>
                  <a:t>components</a:t>
                </a:r>
              </a:p>
            </p:txBody>
          </p:sp>
          <p:sp>
            <p:nvSpPr>
              <p:cNvPr id="664606" name="Rectangle 30"/>
              <p:cNvSpPr>
                <a:spLocks noChangeArrowheads="1"/>
              </p:cNvSpPr>
              <p:nvPr/>
            </p:nvSpPr>
            <p:spPr bwMode="auto">
              <a:xfrm>
                <a:off x="720" y="2660"/>
                <a:ext cx="1134" cy="604"/>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6" rIns="91430" bIns="45716" anchor="ctr">
                <a:spAutoFit/>
              </a:bodyPr>
              <a:lstStyle/>
              <a:p>
                <a:pPr algn="ctr" eaLnBrk="0" hangingPunct="0"/>
                <a:r>
                  <a:rPr lang="en-US" sz="2800" b="1" dirty="0">
                    <a:solidFill>
                      <a:schemeClr val="bg1"/>
                    </a:solidFill>
                    <a:latin typeface="Helvetica" charset="0"/>
                  </a:rPr>
                  <a:t>Universal</a:t>
                </a:r>
              </a:p>
              <a:p>
                <a:pPr algn="ctr" eaLnBrk="0" hangingPunct="0"/>
                <a:r>
                  <a:rPr lang="en-US" sz="2800" b="1" dirty="0">
                    <a:solidFill>
                      <a:schemeClr val="bg1"/>
                    </a:solidFill>
                    <a:latin typeface="Helvetica" charset="0"/>
                  </a:rPr>
                  <a:t>Control</a:t>
                </a:r>
              </a:p>
            </p:txBody>
          </p:sp>
        </p:grpSp>
        <p:sp>
          <p:nvSpPr>
            <p:cNvPr id="664607" name="Rectangle 31"/>
            <p:cNvSpPr>
              <a:spLocks noChangeArrowheads="1"/>
            </p:cNvSpPr>
            <p:nvPr/>
          </p:nvSpPr>
          <p:spPr bwMode="auto">
            <a:xfrm>
              <a:off x="3200399" y="3506679"/>
              <a:ext cx="5943599" cy="100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nchor="ctr"/>
            <a:lstStyle/>
            <a:p>
              <a:pPr algn="ctr"/>
              <a:r>
                <a:rPr lang="en-US" sz="3200" i="1" dirty="0" smtClean="0">
                  <a:solidFill>
                    <a:srgbClr val="000000"/>
                  </a:solidFill>
                  <a:latin typeface="Times New Roman" charset="0"/>
                  <a:cs typeface="Arial" charset="0"/>
                </a:rPr>
                <a:t>Universal Architectural Principles</a:t>
              </a:r>
            </a:p>
            <a:p>
              <a:pPr algn="ctr"/>
              <a:r>
                <a:rPr lang="en-US" sz="2000" i="1" dirty="0" smtClean="0">
                  <a:solidFill>
                    <a:srgbClr val="000000"/>
                  </a:solidFill>
                  <a:latin typeface="Times New Roman" charset="0"/>
                  <a:cs typeface="Arial" charset="0"/>
                </a:rPr>
                <a:t>Layering As Optimization Decomposition </a:t>
              </a:r>
              <a:r>
                <a:rPr lang="en-US" sz="2000" dirty="0" smtClean="0">
                  <a:solidFill>
                    <a:srgbClr val="000000"/>
                  </a:solidFill>
                  <a:latin typeface="Times New Roman" charset="0"/>
                  <a:cs typeface="Arial" charset="0"/>
                </a:rPr>
                <a:t>View</a:t>
              </a:r>
              <a:r>
                <a:rPr lang="en-US" sz="2000" baseline="30000" dirty="0" smtClean="0">
                  <a:solidFill>
                    <a:srgbClr val="000000"/>
                  </a:solidFill>
                  <a:latin typeface="Times New Roman" charset="0"/>
                  <a:cs typeface="Arial" charset="0"/>
                </a:rPr>
                <a:t>1</a:t>
              </a:r>
              <a:endParaRPr lang="en-US" sz="2000" dirty="0">
                <a:solidFill>
                  <a:srgbClr val="000000"/>
                </a:solidFill>
                <a:latin typeface="Times New Roman" charset="0"/>
                <a:cs typeface="Arial" charset="0"/>
              </a:endParaRPr>
            </a:p>
          </p:txBody>
        </p:sp>
        <p:sp>
          <p:nvSpPr>
            <p:cNvPr id="664608" name="Rectangle 32"/>
            <p:cNvSpPr>
              <a:spLocks noChangeArrowheads="1"/>
            </p:cNvSpPr>
            <p:nvPr/>
          </p:nvSpPr>
          <p:spPr bwMode="auto">
            <a:xfrm>
              <a:off x="3429000" y="4610274"/>
              <a:ext cx="5715000" cy="114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pPr marL="342900" indent="-342900">
                <a:spcBef>
                  <a:spcPct val="20000"/>
                </a:spcBef>
                <a:buFontTx/>
                <a:buChar char="•"/>
              </a:pPr>
              <a:r>
                <a:rPr lang="en-US" sz="2400" i="1" dirty="0">
                  <a:latin typeface="Times New Roman" charset="0"/>
                  <a:cs typeface="Arial" charset="0"/>
                </a:rPr>
                <a:t>Hourglasses</a:t>
              </a:r>
              <a:r>
                <a:rPr lang="en-US" sz="2400" dirty="0">
                  <a:latin typeface="Times New Roman" charset="0"/>
                  <a:cs typeface="Arial" charset="0"/>
                </a:rPr>
                <a:t> for </a:t>
              </a:r>
              <a:r>
                <a:rPr lang="en-US" sz="2400" i="1" dirty="0">
                  <a:solidFill>
                    <a:srgbClr val="FF0000"/>
                  </a:solidFill>
                  <a:latin typeface="Times New Roman" charset="0"/>
                  <a:cs typeface="Arial" charset="0"/>
                </a:rPr>
                <a:t>layering of control</a:t>
              </a:r>
            </a:p>
            <a:p>
              <a:pPr marL="342900" indent="-342900">
                <a:spcBef>
                  <a:spcPct val="20000"/>
                </a:spcBef>
                <a:buFontTx/>
                <a:buChar char="•"/>
              </a:pPr>
              <a:r>
                <a:rPr lang="en-US" sz="2400" i="1" dirty="0">
                  <a:latin typeface="Times New Roman" charset="0"/>
                  <a:cs typeface="Arial" charset="0"/>
                </a:rPr>
                <a:t>Bowties</a:t>
              </a:r>
              <a:r>
                <a:rPr lang="en-US" sz="2400" dirty="0">
                  <a:latin typeface="Times New Roman" charset="0"/>
                  <a:cs typeface="Arial" charset="0"/>
                </a:rPr>
                <a:t> for </a:t>
              </a:r>
              <a:r>
                <a:rPr lang="en-US" sz="2400" i="1" dirty="0">
                  <a:solidFill>
                    <a:srgbClr val="FF0000"/>
                  </a:solidFill>
                  <a:latin typeface="Times New Roman" charset="0"/>
                  <a:cs typeface="Arial" charset="0"/>
                </a:rPr>
                <a:t>flows within </a:t>
              </a:r>
              <a:r>
                <a:rPr lang="en-US" sz="2400" i="1" dirty="0" smtClean="0">
                  <a:solidFill>
                    <a:srgbClr val="FF0000"/>
                  </a:solidFill>
                  <a:latin typeface="Times New Roman" charset="0"/>
                  <a:cs typeface="Arial" charset="0"/>
                </a:rPr>
                <a:t>layers</a:t>
              </a:r>
            </a:p>
            <a:p>
              <a:pPr marL="342900" indent="-342900">
                <a:spcBef>
                  <a:spcPct val="20000"/>
                </a:spcBef>
                <a:buFontTx/>
                <a:buChar char="•"/>
              </a:pPr>
              <a:r>
                <a:rPr lang="en-US" sz="2400" i="1" dirty="0" smtClean="0">
                  <a:solidFill>
                    <a:srgbClr val="000000"/>
                  </a:solidFill>
                  <a:latin typeface="Times New Roman" charset="0"/>
                  <a:cs typeface="Arial" charset="0"/>
                </a:rPr>
                <a:t>Constraints that Deconstrain</a:t>
              </a:r>
              <a:endParaRPr lang="en-US" sz="2400" i="1" dirty="0">
                <a:solidFill>
                  <a:srgbClr val="000000"/>
                </a:solidFill>
                <a:latin typeface="Times New Roman" charset="0"/>
                <a:cs typeface="Arial" charset="0"/>
              </a:endParaRPr>
            </a:p>
          </p:txBody>
        </p:sp>
        <p:sp>
          <p:nvSpPr>
            <p:cNvPr id="2" name="TextBox 1"/>
            <p:cNvSpPr txBox="1"/>
            <p:nvPr/>
          </p:nvSpPr>
          <p:spPr>
            <a:xfrm>
              <a:off x="4232970" y="-439037"/>
              <a:ext cx="184666" cy="369332"/>
            </a:xfrm>
            <a:prstGeom prst="rect">
              <a:avLst/>
            </a:prstGeom>
            <a:noFill/>
          </p:spPr>
          <p:txBody>
            <a:bodyPr wrap="none" rtlCol="0">
              <a:spAutoFit/>
            </a:bodyPr>
            <a:lstStyle/>
            <a:p>
              <a:endParaRPr lang="en-US" dirty="0"/>
            </a:p>
          </p:txBody>
        </p:sp>
        <p:sp>
          <p:nvSpPr>
            <p:cNvPr id="3" name="TextBox 2"/>
            <p:cNvSpPr txBox="1"/>
            <p:nvPr/>
          </p:nvSpPr>
          <p:spPr>
            <a:xfrm>
              <a:off x="3849209" y="478138"/>
              <a:ext cx="840419" cy="369332"/>
            </a:xfrm>
            <a:prstGeom prst="rect">
              <a:avLst/>
            </a:prstGeom>
            <a:noFill/>
          </p:spPr>
          <p:txBody>
            <a:bodyPr wrap="none" rtlCol="0">
              <a:spAutoFit/>
            </a:bodyPr>
            <a:lstStyle/>
            <a:p>
              <a:r>
                <a:rPr lang="en-US" dirty="0" smtClean="0"/>
                <a:t>Bowtie</a:t>
              </a:r>
              <a:endParaRPr lang="en-US" dirty="0"/>
            </a:p>
          </p:txBody>
        </p:sp>
        <p:sp>
          <p:nvSpPr>
            <p:cNvPr id="4" name="TextBox 3"/>
            <p:cNvSpPr txBox="1"/>
            <p:nvPr/>
          </p:nvSpPr>
          <p:spPr>
            <a:xfrm rot="16200000">
              <a:off x="152400" y="4540832"/>
              <a:ext cx="1107996" cy="369332"/>
            </a:xfrm>
            <a:prstGeom prst="rect">
              <a:avLst/>
            </a:prstGeom>
            <a:noFill/>
          </p:spPr>
          <p:txBody>
            <a:bodyPr wrap="none" rtlCol="0">
              <a:spAutoFit/>
            </a:bodyPr>
            <a:lstStyle/>
            <a:p>
              <a:r>
                <a:rPr lang="en-US" dirty="0" smtClean="0"/>
                <a:t>Hourglass</a:t>
              </a:r>
              <a:endParaRPr lang="en-US" dirty="0"/>
            </a:p>
          </p:txBody>
        </p:sp>
        <p:sp>
          <p:nvSpPr>
            <p:cNvPr id="6" name="TextBox 5"/>
            <p:cNvSpPr txBox="1"/>
            <p:nvPr/>
          </p:nvSpPr>
          <p:spPr>
            <a:xfrm>
              <a:off x="3386908" y="1840873"/>
              <a:ext cx="1845803" cy="369332"/>
            </a:xfrm>
            <a:prstGeom prst="rect">
              <a:avLst/>
            </a:prstGeom>
            <a:noFill/>
          </p:spPr>
          <p:txBody>
            <a:bodyPr wrap="none" rtlCol="0">
              <a:spAutoFit/>
            </a:bodyPr>
            <a:lstStyle/>
            <a:p>
              <a:r>
                <a:rPr lang="en-US" dirty="0" smtClean="0"/>
                <a:t>Universal Carriers</a:t>
              </a:r>
              <a:endParaRPr lang="en-US" dirty="0"/>
            </a:p>
          </p:txBody>
        </p:sp>
      </p:grpSp>
      <p:sp>
        <p:nvSpPr>
          <p:cNvPr id="8" name="TextBox 7"/>
          <p:cNvSpPr txBox="1"/>
          <p:nvPr/>
        </p:nvSpPr>
        <p:spPr>
          <a:xfrm>
            <a:off x="1250831" y="157538"/>
            <a:ext cx="6642338" cy="646331"/>
          </a:xfrm>
          <a:prstGeom prst="rect">
            <a:avLst/>
          </a:prstGeom>
          <a:noFill/>
        </p:spPr>
        <p:txBody>
          <a:bodyPr wrap="none" rtlCol="0">
            <a:spAutoFit/>
          </a:bodyPr>
          <a:lstStyle/>
          <a:p>
            <a:pPr algn="ctr"/>
            <a:r>
              <a:rPr lang="en-US" sz="3600" dirty="0" smtClean="0"/>
              <a:t>Bowties, Hourglasses and Layering</a:t>
            </a:r>
            <a:endParaRPr lang="en-US" sz="3600" dirty="0"/>
          </a:p>
        </p:txBody>
      </p:sp>
      <p:sp>
        <p:nvSpPr>
          <p:cNvPr id="5" name="TextBox 4"/>
          <p:cNvSpPr txBox="1"/>
          <p:nvPr/>
        </p:nvSpPr>
        <p:spPr>
          <a:xfrm>
            <a:off x="5702028" y="6561025"/>
            <a:ext cx="3441968" cy="276999"/>
          </a:xfrm>
          <a:prstGeom prst="rect">
            <a:avLst/>
          </a:prstGeom>
          <a:noFill/>
        </p:spPr>
        <p:txBody>
          <a:bodyPr wrap="none" rtlCol="0">
            <a:spAutoFit/>
          </a:bodyPr>
          <a:lstStyle/>
          <a:p>
            <a:r>
              <a:rPr lang="en-US" sz="1200" dirty="0">
                <a:hlinkClick r:id="rId3"/>
              </a:rPr>
              <a:t>1 http://www.princeton.edu/~chiangm/</a:t>
            </a:r>
            <a:r>
              <a:rPr lang="en-US" sz="1200" dirty="0" smtClean="0">
                <a:hlinkClick r:id="rId3"/>
              </a:rPr>
              <a:t>layering.pdf</a:t>
            </a:r>
            <a:endParaRPr lang="en-US" sz="1200" dirty="0"/>
          </a:p>
        </p:txBody>
      </p:sp>
    </p:spTree>
    <p:extLst>
      <p:ext uri="{BB962C8B-B14F-4D97-AF65-F5344CB8AC3E}">
        <p14:creationId xmlns:p14="http://schemas.microsoft.com/office/powerpoint/2010/main" val="2460456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56" y="161749"/>
            <a:ext cx="8229600" cy="713140"/>
          </a:xfrm>
        </p:spPr>
        <p:txBody>
          <a:bodyPr>
            <a:noAutofit/>
          </a:bodyPr>
          <a:lstStyle/>
          <a:p>
            <a:r>
              <a:rPr lang="en-US" sz="5400" dirty="0" smtClean="0"/>
              <a:t>Danger Will Robinson!!!</a:t>
            </a:r>
            <a:endParaRPr lang="en-US" sz="5400" dirty="0"/>
          </a:p>
        </p:txBody>
      </p:sp>
      <p:pic>
        <p:nvPicPr>
          <p:cNvPr id="4" name="Picture 3" descr="Danger-Will-Robin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46" y="1340556"/>
            <a:ext cx="3649621" cy="4098748"/>
          </a:xfrm>
          <a:prstGeom prst="rect">
            <a:avLst/>
          </a:prstGeom>
        </p:spPr>
      </p:pic>
      <p:sp>
        <p:nvSpPr>
          <p:cNvPr id="6" name="TextBox 5"/>
          <p:cNvSpPr txBox="1"/>
          <p:nvPr/>
        </p:nvSpPr>
        <p:spPr>
          <a:xfrm>
            <a:off x="1040689" y="5724727"/>
            <a:ext cx="6873534" cy="954107"/>
          </a:xfrm>
          <a:prstGeom prst="rect">
            <a:avLst/>
          </a:prstGeom>
          <a:noFill/>
        </p:spPr>
        <p:txBody>
          <a:bodyPr wrap="none" rtlCol="0">
            <a:spAutoFit/>
          </a:bodyPr>
          <a:lstStyle/>
          <a:p>
            <a:r>
              <a:rPr lang="en-US" sz="2800" b="1" i="1" dirty="0" smtClean="0"/>
              <a:t>This talk might be controversial/provocative</a:t>
            </a:r>
          </a:p>
          <a:p>
            <a:r>
              <a:rPr lang="en-US" sz="2800" b="1" i="1" dirty="0" smtClean="0"/>
              <a:t>             (and perhaps a bit “scienc</a:t>
            </a:r>
            <a:r>
              <a:rPr lang="en-US" sz="2800" b="1" i="1" dirty="0"/>
              <a:t>e</a:t>
            </a:r>
            <a:r>
              <a:rPr lang="en-US" sz="2800" b="1" i="1" dirty="0" smtClean="0"/>
              <a:t>y”)</a:t>
            </a:r>
          </a:p>
        </p:txBody>
      </p:sp>
      <p:sp>
        <p:nvSpPr>
          <p:cNvPr id="5" name="TextBox 4"/>
          <p:cNvSpPr txBox="1"/>
          <p:nvPr/>
        </p:nvSpPr>
        <p:spPr>
          <a:xfrm rot="19159179">
            <a:off x="622819" y="3149185"/>
            <a:ext cx="8144828" cy="1200329"/>
          </a:xfrm>
          <a:prstGeom prst="rect">
            <a:avLst/>
          </a:prstGeom>
          <a:noFill/>
        </p:spPr>
        <p:txBody>
          <a:bodyPr wrap="none" rtlCol="0">
            <a:spAutoFit/>
          </a:bodyPr>
          <a:lstStyle/>
          <a:p>
            <a:r>
              <a:rPr lang="en-US" sz="7200" b="1" i="1" dirty="0" smtClean="0">
                <a:solidFill>
                  <a:srgbClr val="FF0000"/>
                </a:solidFill>
              </a:rPr>
              <a:t>Standard Disclaimer</a:t>
            </a:r>
            <a:endParaRPr lang="en-US" sz="7200" b="1" i="1" dirty="0">
              <a:solidFill>
                <a:srgbClr val="FF0000"/>
              </a:solidFill>
            </a:endParaRPr>
          </a:p>
        </p:txBody>
      </p:sp>
      <p:sp>
        <p:nvSpPr>
          <p:cNvPr id="7" name="Slide Number Placeholder 6"/>
          <p:cNvSpPr>
            <a:spLocks noGrp="1"/>
          </p:cNvSpPr>
          <p:nvPr>
            <p:ph type="sldNum" sz="quarter" idx="12"/>
          </p:nvPr>
        </p:nvSpPr>
        <p:spPr/>
        <p:txBody>
          <a:bodyPr/>
          <a:lstStyle/>
          <a:p>
            <a:fld id="{F5E841A3-24C9-A04D-AB1F-85845E7F4DA2}" type="slidenum">
              <a:rPr lang="en-US" smtClean="0"/>
              <a:t>3</a:t>
            </a:fld>
            <a:endParaRPr lang="en-US" dirty="0"/>
          </a:p>
        </p:txBody>
      </p:sp>
    </p:spTree>
    <p:extLst>
      <p:ext uri="{BB962C8B-B14F-4D97-AF65-F5344CB8AC3E}">
        <p14:creationId xmlns:p14="http://schemas.microsoft.com/office/powerpoint/2010/main" val="2540983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64" y="70812"/>
            <a:ext cx="8661314" cy="1481277"/>
          </a:xfrm>
        </p:spPr>
        <p:txBody>
          <a:bodyPr>
            <a:noAutofit/>
          </a:bodyPr>
          <a:lstStyle/>
          <a:p>
            <a:r>
              <a:rPr lang="en-US" sz="4000" dirty="0" smtClean="0"/>
              <a:t>Bowties 101</a:t>
            </a:r>
            <a:r>
              <a:rPr lang="en-US" sz="2800" dirty="0"/>
              <a:t/>
            </a:r>
            <a:br>
              <a:rPr lang="en-US" sz="2800" dirty="0"/>
            </a:br>
            <a:r>
              <a:rPr lang="en-US" sz="2800" dirty="0" smtClean="0"/>
              <a:t>  </a:t>
            </a:r>
            <a:r>
              <a:rPr lang="en-US" sz="2800" i="1" dirty="0" smtClean="0"/>
              <a:t>Constraints that Deconstrain</a:t>
            </a:r>
            <a:br>
              <a:rPr lang="en-US" sz="2800" i="1" dirty="0" smtClean="0"/>
            </a:br>
            <a:r>
              <a:rPr lang="en-US" sz="2800" i="1" dirty="0" smtClean="0"/>
              <a:t>Schematic of a “Layer”</a:t>
            </a:r>
            <a:endParaRPr lang="en-US" sz="2800" i="1" dirty="0"/>
          </a:p>
        </p:txBody>
      </p:sp>
      <p:pic>
        <p:nvPicPr>
          <p:cNvPr id="4" name="Picture 3" descr="800px-General_bowtie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23955" y="-117746"/>
            <a:ext cx="3018133" cy="6863839"/>
          </a:xfrm>
          <a:prstGeom prst="rect">
            <a:avLst/>
          </a:prstGeom>
        </p:spPr>
      </p:pic>
      <p:sp>
        <p:nvSpPr>
          <p:cNvPr id="5" name="TextBox 4"/>
          <p:cNvSpPr txBox="1"/>
          <p:nvPr/>
        </p:nvSpPr>
        <p:spPr>
          <a:xfrm>
            <a:off x="2483546" y="4673848"/>
            <a:ext cx="4121641" cy="830997"/>
          </a:xfrm>
          <a:prstGeom prst="rect">
            <a:avLst/>
          </a:prstGeom>
          <a:noFill/>
        </p:spPr>
        <p:txBody>
          <a:bodyPr wrap="none" rtlCol="0">
            <a:spAutoFit/>
          </a:bodyPr>
          <a:lstStyle/>
          <a:p>
            <a:r>
              <a:rPr lang="en-US" sz="1200" dirty="0" smtClean="0"/>
              <a:t>For example,  the reactions and metabolites of core</a:t>
            </a:r>
          </a:p>
          <a:p>
            <a:r>
              <a:rPr lang="en-US" sz="1200" dirty="0" smtClean="0"/>
              <a:t>metabolism, e.g., Adenosine Triphosphate (</a:t>
            </a:r>
            <a:r>
              <a:rPr lang="en-US" sz="1200" i="1" dirty="0" smtClean="0"/>
              <a:t>ATP) metabolism</a:t>
            </a:r>
            <a:r>
              <a:rPr lang="en-US" sz="1200" dirty="0" smtClean="0"/>
              <a:t>, </a:t>
            </a:r>
          </a:p>
          <a:p>
            <a:r>
              <a:rPr lang="en-US" sz="1200" dirty="0" smtClean="0"/>
              <a:t>Krebs/Citric Acid Cycle, … form a “metabolic knot”. That is, ATP </a:t>
            </a:r>
          </a:p>
          <a:p>
            <a:r>
              <a:rPr lang="en-US" sz="1200" dirty="0" smtClean="0"/>
              <a:t>is a </a:t>
            </a:r>
            <a:r>
              <a:rPr lang="en-US" sz="1200" b="1" i="1" dirty="0" smtClean="0"/>
              <a:t>Universal Carrier </a:t>
            </a:r>
            <a:r>
              <a:rPr lang="en-US" sz="1200" dirty="0" smtClean="0"/>
              <a:t>for cellular energy.</a:t>
            </a:r>
            <a:endParaRPr lang="en-US" sz="1200" dirty="0"/>
          </a:p>
        </p:txBody>
      </p:sp>
      <p:sp>
        <p:nvSpPr>
          <p:cNvPr id="6" name="TextBox 5"/>
          <p:cNvSpPr txBox="1"/>
          <p:nvPr/>
        </p:nvSpPr>
        <p:spPr>
          <a:xfrm>
            <a:off x="0" y="6604084"/>
            <a:ext cx="4886960" cy="507831"/>
          </a:xfrm>
          <a:prstGeom prst="rect">
            <a:avLst/>
          </a:prstGeom>
          <a:noFill/>
        </p:spPr>
        <p:txBody>
          <a:bodyPr wrap="square" rtlCol="0">
            <a:spAutoFit/>
          </a:bodyPr>
          <a:lstStyle/>
          <a:p>
            <a:r>
              <a:rPr lang="en-US" sz="900" dirty="0"/>
              <a:t>See Kirschner </a:t>
            </a:r>
            <a:r>
              <a:rPr lang="en-US" sz="900" dirty="0" smtClean="0"/>
              <a:t>M., and Gerhart J.,  “Evolvability”,  </a:t>
            </a:r>
            <a:r>
              <a:rPr lang="en-US" sz="900" dirty="0"/>
              <a:t>Proc Natl Acad </a:t>
            </a:r>
            <a:r>
              <a:rPr lang="en-US" sz="900" dirty="0" smtClean="0"/>
              <a:t>Sci USA , 95</a:t>
            </a:r>
            <a:r>
              <a:rPr lang="en-US" sz="900" dirty="0"/>
              <a:t>:8420–</a:t>
            </a:r>
            <a:r>
              <a:rPr lang="en-US" sz="900" dirty="0" smtClean="0"/>
              <a:t>8427, 1998.</a:t>
            </a:r>
            <a:endParaRPr lang="en-US" sz="900" dirty="0"/>
          </a:p>
          <a:p>
            <a:r>
              <a:rPr lang="en-US" sz="900" dirty="0" smtClean="0"/>
              <a:t>  </a:t>
            </a:r>
            <a:endParaRPr lang="en-US" sz="900" dirty="0"/>
          </a:p>
          <a:p>
            <a:endParaRPr lang="en-US" sz="900" dirty="0"/>
          </a:p>
        </p:txBody>
      </p:sp>
      <p:sp>
        <p:nvSpPr>
          <p:cNvPr id="3" name="Slide Number Placeholder 2"/>
          <p:cNvSpPr>
            <a:spLocks noGrp="1"/>
          </p:cNvSpPr>
          <p:nvPr>
            <p:ph type="sldNum" sz="quarter" idx="12"/>
          </p:nvPr>
        </p:nvSpPr>
        <p:spPr/>
        <p:txBody>
          <a:bodyPr/>
          <a:lstStyle/>
          <a:p>
            <a:fld id="{21F837FD-8F87-7743-AB44-21CAE7E625D8}" type="slidenum">
              <a:rPr lang="en-US" smtClean="0"/>
              <a:t>30</a:t>
            </a:fld>
            <a:endParaRPr lang="en-US" dirty="0"/>
          </a:p>
        </p:txBody>
      </p:sp>
      <p:sp>
        <p:nvSpPr>
          <p:cNvPr id="7" name="TextBox 6"/>
          <p:cNvSpPr txBox="1"/>
          <p:nvPr/>
        </p:nvSpPr>
        <p:spPr>
          <a:xfrm>
            <a:off x="113620" y="5670988"/>
            <a:ext cx="8148384" cy="738664"/>
          </a:xfrm>
          <a:prstGeom prst="rect">
            <a:avLst/>
          </a:prstGeom>
          <a:noFill/>
        </p:spPr>
        <p:txBody>
          <a:bodyPr wrap="none" rtlCol="0">
            <a:spAutoFit/>
          </a:bodyPr>
          <a:lstStyle/>
          <a:p>
            <a:pPr marL="342900" indent="-342900">
              <a:buFont typeface="+mj-lt"/>
              <a:buAutoNum type="arabicPeriod"/>
            </a:pPr>
            <a:r>
              <a:rPr lang="en-US" sz="1400" dirty="0" smtClean="0"/>
              <a:t>Processes  L-1  information and/or raw material flows into a “standardized” format (the L+1 abstraction)</a:t>
            </a:r>
          </a:p>
          <a:p>
            <a:pPr marL="342900" indent="-342900">
              <a:buFont typeface="+mj-lt"/>
              <a:buAutoNum type="arabicPeriod"/>
            </a:pPr>
            <a:r>
              <a:rPr lang="en-US" sz="1400" dirty="0" smtClean="0"/>
              <a:t>Provides plug-and-play modularity for the layer above</a:t>
            </a:r>
          </a:p>
          <a:p>
            <a:pPr marL="342900" indent="-342900">
              <a:buFont typeface="+mj-lt"/>
              <a:buAutoNum type="arabicPeriod"/>
            </a:pPr>
            <a:r>
              <a:rPr lang="en-US" sz="1400" dirty="0" smtClean="0"/>
              <a:t>Provides robustness but at the same time fragile to attacks against/using the standardized interface</a:t>
            </a:r>
          </a:p>
        </p:txBody>
      </p:sp>
    </p:spTree>
    <p:extLst>
      <p:ext uri="{BB962C8B-B14F-4D97-AF65-F5344CB8AC3E}">
        <p14:creationId xmlns:p14="http://schemas.microsoft.com/office/powerpoint/2010/main" val="237078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55"/>
            <a:ext cx="8229600" cy="920657"/>
          </a:xfrm>
        </p:spPr>
        <p:txBody>
          <a:bodyPr>
            <a:noAutofit/>
          </a:bodyPr>
          <a:lstStyle/>
          <a:p>
            <a:r>
              <a:rPr lang="en-US" sz="5400" dirty="0" smtClean="0"/>
              <a:t>But Wait a Second</a:t>
            </a:r>
            <a:br>
              <a:rPr lang="en-US" sz="5400" dirty="0" smtClean="0"/>
            </a:br>
            <a:r>
              <a:rPr lang="en-US" sz="3200" dirty="0" smtClean="0"/>
              <a:t>Anything Look Familiar?</a:t>
            </a:r>
            <a:endParaRPr lang="en-US" sz="5400" dirty="0"/>
          </a:p>
        </p:txBody>
      </p:sp>
      <p:sp>
        <p:nvSpPr>
          <p:cNvPr id="4" name="TextBox 3"/>
          <p:cNvSpPr txBox="1"/>
          <p:nvPr/>
        </p:nvSpPr>
        <p:spPr>
          <a:xfrm>
            <a:off x="0" y="6488668"/>
            <a:ext cx="7181210" cy="369332"/>
          </a:xfrm>
          <a:prstGeom prst="rect">
            <a:avLst/>
          </a:prstGeom>
          <a:noFill/>
        </p:spPr>
        <p:txBody>
          <a:bodyPr wrap="none" rtlCol="0">
            <a:spAutoFit/>
          </a:bodyPr>
          <a:lstStyle/>
          <a:p>
            <a:r>
              <a:rPr lang="en-US" sz="900" dirty="0" smtClean="0"/>
              <a:t>The </a:t>
            </a:r>
            <a:r>
              <a:rPr lang="en-US" sz="900" i="1" dirty="0" smtClean="0"/>
              <a:t>Protocol Hourglass </a:t>
            </a:r>
            <a:r>
              <a:rPr lang="en-US" sz="900" dirty="0" smtClean="0"/>
              <a:t>idea appears to have originated with Steve Deering. See Deering, S., “Watching the Waist of the Protocol Hourglass”,  IETF 51,</a:t>
            </a:r>
          </a:p>
          <a:p>
            <a:r>
              <a:rPr lang="en-US" sz="900" dirty="0" smtClean="0"/>
              <a:t> 2001, </a:t>
            </a:r>
            <a:r>
              <a:rPr lang="en-US" sz="900" dirty="0" smtClean="0">
                <a:hlinkClick r:id="rId3"/>
              </a:rPr>
              <a:t>http</a:t>
            </a:r>
            <a:r>
              <a:rPr lang="en-US" sz="900" dirty="0">
                <a:hlinkClick r:id="rId3"/>
              </a:rPr>
              <a:t>://www.iab.org/wp-content/IAB-uploads/2011/03/hourglass-london-</a:t>
            </a:r>
            <a:r>
              <a:rPr lang="en-US" sz="900" dirty="0" smtClean="0">
                <a:hlinkClick r:id="rId3"/>
              </a:rPr>
              <a:t>ietf.pdf</a:t>
            </a:r>
            <a:r>
              <a:rPr lang="en-US" sz="900" dirty="0" smtClean="0"/>
              <a:t>. </a:t>
            </a:r>
            <a:endParaRPr lang="en-US" sz="900" dirty="0"/>
          </a:p>
        </p:txBody>
      </p:sp>
      <p:grpSp>
        <p:nvGrpSpPr>
          <p:cNvPr id="11" name="Group 10"/>
          <p:cNvGrpSpPr/>
          <p:nvPr/>
        </p:nvGrpSpPr>
        <p:grpSpPr>
          <a:xfrm>
            <a:off x="1216263" y="1860925"/>
            <a:ext cx="3072861" cy="4054962"/>
            <a:chOff x="1570165" y="1812487"/>
            <a:chExt cx="3314991" cy="4400264"/>
          </a:xfrm>
        </p:grpSpPr>
        <p:pic>
          <p:nvPicPr>
            <p:cNvPr id="19" name="Picture 18" descr="800px-General_bowtie_archite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65" y="1812487"/>
              <a:ext cx="3314991" cy="3834097"/>
            </a:xfrm>
            <a:prstGeom prst="rect">
              <a:avLst/>
            </a:prstGeom>
          </p:spPr>
        </p:pic>
        <p:sp>
          <p:nvSpPr>
            <p:cNvPr id="20" name="TextBox 19"/>
            <p:cNvSpPr txBox="1"/>
            <p:nvPr/>
          </p:nvSpPr>
          <p:spPr>
            <a:xfrm>
              <a:off x="1883632" y="5751086"/>
              <a:ext cx="2688056" cy="461665"/>
            </a:xfrm>
            <a:prstGeom prst="rect">
              <a:avLst/>
            </a:prstGeom>
            <a:noFill/>
          </p:spPr>
          <p:txBody>
            <a:bodyPr wrap="none" rtlCol="0">
              <a:spAutoFit/>
            </a:bodyPr>
            <a:lstStyle/>
            <a:p>
              <a:r>
                <a:rPr lang="en-US" sz="2400" dirty="0"/>
                <a:t>Bowtie Architecture</a:t>
              </a:r>
            </a:p>
          </p:txBody>
        </p:sp>
      </p:grpSp>
      <p:grpSp>
        <p:nvGrpSpPr>
          <p:cNvPr id="10" name="Group 9"/>
          <p:cNvGrpSpPr/>
          <p:nvPr/>
        </p:nvGrpSpPr>
        <p:grpSpPr>
          <a:xfrm>
            <a:off x="5109349" y="1896570"/>
            <a:ext cx="2818388" cy="4019317"/>
            <a:chOff x="5930462" y="1851167"/>
            <a:chExt cx="3040466" cy="4361584"/>
          </a:xfrm>
        </p:grpSpPr>
        <p:pic>
          <p:nvPicPr>
            <p:cNvPr id="5" name="Picture 4" descr="hourglass_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584" y="1851167"/>
              <a:ext cx="2822223" cy="3756737"/>
            </a:xfrm>
            <a:prstGeom prst="rect">
              <a:avLst/>
            </a:prstGeom>
          </p:spPr>
        </p:pic>
        <p:sp>
          <p:nvSpPr>
            <p:cNvPr id="8" name="Rectangle 7"/>
            <p:cNvSpPr/>
            <p:nvPr/>
          </p:nvSpPr>
          <p:spPr>
            <a:xfrm>
              <a:off x="5930462" y="5751086"/>
              <a:ext cx="3040466" cy="461665"/>
            </a:xfrm>
            <a:prstGeom prst="rect">
              <a:avLst/>
            </a:prstGeom>
          </p:spPr>
          <p:txBody>
            <a:bodyPr wrap="none">
              <a:spAutoFit/>
            </a:bodyPr>
            <a:lstStyle/>
            <a:p>
              <a:r>
                <a:rPr lang="en-US" sz="2400" dirty="0" smtClean="0"/>
                <a:t>Hourglass Architecture</a:t>
              </a:r>
              <a:endParaRPr lang="en-US" sz="2400"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31</a:t>
            </a:fld>
            <a:endParaRPr lang="en-US" dirty="0"/>
          </a:p>
        </p:txBody>
      </p:sp>
      <p:sp>
        <p:nvSpPr>
          <p:cNvPr id="6" name="TextBox 5"/>
          <p:cNvSpPr txBox="1"/>
          <p:nvPr/>
        </p:nvSpPr>
        <p:spPr>
          <a:xfrm>
            <a:off x="295980" y="6012507"/>
            <a:ext cx="8552041" cy="461665"/>
          </a:xfrm>
          <a:prstGeom prst="rect">
            <a:avLst/>
          </a:prstGeom>
          <a:noFill/>
        </p:spPr>
        <p:txBody>
          <a:bodyPr wrap="none" rtlCol="0">
            <a:spAutoFit/>
          </a:bodyPr>
          <a:lstStyle/>
          <a:p>
            <a:r>
              <a:rPr lang="en-US" sz="2400" b="1" dirty="0" smtClean="0">
                <a:solidFill>
                  <a:srgbClr val="FF0000"/>
                </a:solidFill>
              </a:rPr>
              <a:t>Comes down to whether you see layering as horizontal or vertical</a:t>
            </a:r>
            <a:endParaRPr lang="en-US" sz="2400" b="1" dirty="0">
              <a:solidFill>
                <a:srgbClr val="FF0000"/>
              </a:solidFill>
            </a:endParaRPr>
          </a:p>
        </p:txBody>
      </p:sp>
    </p:spTree>
    <p:extLst>
      <p:ext uri="{BB962C8B-B14F-4D97-AF65-F5344CB8AC3E}">
        <p14:creationId xmlns:p14="http://schemas.microsoft.com/office/powerpoint/2010/main" val="3359926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76398" y="1452504"/>
            <a:ext cx="2434283" cy="5405496"/>
            <a:chOff x="176398" y="1452504"/>
            <a:chExt cx="2434283" cy="5405496"/>
          </a:xfrm>
        </p:grpSpPr>
        <p:pic>
          <p:nvPicPr>
            <p:cNvPr id="31" name="Picture 30" descr="hourglass_i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8" y="1637170"/>
              <a:ext cx="2434283" cy="5220830"/>
            </a:xfrm>
            <a:prstGeom prst="rect">
              <a:avLst/>
            </a:prstGeom>
          </p:spPr>
        </p:pic>
        <p:sp>
          <p:nvSpPr>
            <p:cNvPr id="3" name="TextBox 2"/>
            <p:cNvSpPr txBox="1"/>
            <p:nvPr/>
          </p:nvSpPr>
          <p:spPr>
            <a:xfrm>
              <a:off x="457200" y="1452504"/>
              <a:ext cx="2066053" cy="369332"/>
            </a:xfrm>
            <a:prstGeom prst="rect">
              <a:avLst/>
            </a:prstGeom>
            <a:noFill/>
          </p:spPr>
          <p:txBody>
            <a:bodyPr wrap="none" rtlCol="0">
              <a:spAutoFit/>
            </a:bodyPr>
            <a:lstStyle/>
            <a:p>
              <a:r>
                <a:rPr lang="en-US" b="1" i="1" dirty="0" smtClean="0">
                  <a:solidFill>
                    <a:srgbClr val="FF0000"/>
                  </a:solidFill>
                </a:rPr>
                <a:t>Layering of Control</a:t>
              </a:r>
              <a:endParaRPr lang="en-US" b="1" i="1" dirty="0">
                <a:solidFill>
                  <a:srgbClr val="FF0000"/>
                </a:solidFill>
              </a:endParaRPr>
            </a:p>
          </p:txBody>
        </p:sp>
        <p:sp>
          <p:nvSpPr>
            <p:cNvPr id="25" name="Rectangle 24"/>
            <p:cNvSpPr/>
            <p:nvPr/>
          </p:nvSpPr>
          <p:spPr>
            <a:xfrm>
              <a:off x="428435" y="2753920"/>
              <a:ext cx="1951901" cy="1203075"/>
            </a:xfrm>
            <a:prstGeom prst="rect">
              <a:avLst/>
            </a:prstGeom>
            <a:solidFill>
              <a:srgbClr val="008000">
                <a:alpha val="25000"/>
              </a:srgbClr>
            </a:solidFill>
            <a:ln>
              <a:solidFill>
                <a:srgbClr val="008000">
                  <a:alpha val="1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28435" y="107523"/>
            <a:ext cx="8229600" cy="1143000"/>
          </a:xfrm>
        </p:spPr>
        <p:txBody>
          <a:bodyPr>
            <a:noAutofit/>
          </a:bodyPr>
          <a:lstStyle/>
          <a:p>
            <a:r>
              <a:rPr lang="en-US" sz="3600" dirty="0" smtClean="0"/>
              <a:t>The Nested Bowtie/Hourglass </a:t>
            </a:r>
            <a:br>
              <a:rPr lang="en-US" sz="3600" dirty="0" smtClean="0"/>
            </a:br>
            <a:r>
              <a:rPr lang="en-US" sz="3600" dirty="0" smtClean="0"/>
              <a:t>Architecture of the Internet</a:t>
            </a:r>
            <a:endParaRPr lang="en-US" sz="3600" dirty="0"/>
          </a:p>
        </p:txBody>
      </p:sp>
      <p:sp>
        <p:nvSpPr>
          <p:cNvPr id="4" name="Slide Number Placeholder 3"/>
          <p:cNvSpPr>
            <a:spLocks noGrp="1"/>
          </p:cNvSpPr>
          <p:nvPr>
            <p:ph type="sldNum" sz="quarter" idx="12"/>
          </p:nvPr>
        </p:nvSpPr>
        <p:spPr/>
        <p:txBody>
          <a:bodyPr/>
          <a:lstStyle/>
          <a:p>
            <a:fld id="{21F837FD-8F87-7743-AB44-21CAE7E625D8}" type="slidenum">
              <a:rPr lang="en-US" sz="1050" smtClean="0"/>
              <a:t>32</a:t>
            </a:fld>
            <a:endParaRPr lang="en-US" sz="1050" dirty="0"/>
          </a:p>
        </p:txBody>
      </p:sp>
      <p:cxnSp>
        <p:nvCxnSpPr>
          <p:cNvPr id="66" name="Straight Connector 65"/>
          <p:cNvCxnSpPr/>
          <p:nvPr/>
        </p:nvCxnSpPr>
        <p:spPr>
          <a:xfrm>
            <a:off x="587735" y="3387119"/>
            <a:ext cx="1668747" cy="0"/>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57200" y="2753920"/>
            <a:ext cx="1923137"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
        <p:nvSpPr>
          <p:cNvPr id="100" name="Striped Right Arrow 99"/>
          <p:cNvSpPr/>
          <p:nvPr/>
        </p:nvSpPr>
        <p:spPr>
          <a:xfrm rot="2251365">
            <a:off x="1952761" y="4350626"/>
            <a:ext cx="1762960" cy="443404"/>
          </a:xfrm>
          <a:prstGeom prst="striped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Striped Right Arrow 100"/>
          <p:cNvSpPr/>
          <p:nvPr/>
        </p:nvSpPr>
        <p:spPr>
          <a:xfrm rot="2110865">
            <a:off x="2420458" y="3156420"/>
            <a:ext cx="1001437" cy="472013"/>
          </a:xfrm>
          <a:prstGeom prst="stripedRightArrow">
            <a:avLst/>
          </a:prstGeom>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p:cNvGrpSpPr/>
          <p:nvPr/>
        </p:nvGrpSpPr>
        <p:grpSpPr>
          <a:xfrm>
            <a:off x="3251769" y="2222085"/>
            <a:ext cx="5592718" cy="4134265"/>
            <a:chOff x="3034552" y="1934954"/>
            <a:chExt cx="5592718" cy="4134265"/>
          </a:xfrm>
        </p:grpSpPr>
        <p:sp>
          <p:nvSpPr>
            <p:cNvPr id="17" name="TextBox 16"/>
            <p:cNvSpPr txBox="1"/>
            <p:nvPr/>
          </p:nvSpPr>
          <p:spPr>
            <a:xfrm>
              <a:off x="4405993" y="5699887"/>
              <a:ext cx="2115308" cy="369332"/>
            </a:xfrm>
            <a:prstGeom prst="rect">
              <a:avLst/>
            </a:prstGeom>
            <a:noFill/>
          </p:spPr>
          <p:txBody>
            <a:bodyPr wrap="none" rtlCol="0">
              <a:spAutoFit/>
            </a:bodyPr>
            <a:lstStyle/>
            <a:p>
              <a:r>
                <a:rPr lang="en-US" b="1" i="1" dirty="0" smtClean="0">
                  <a:solidFill>
                    <a:srgbClr val="FF0000"/>
                  </a:solidFill>
                </a:rPr>
                <a:t>Flows within Layers</a:t>
              </a:r>
              <a:endParaRPr lang="en-US" b="1" i="1" dirty="0">
                <a:solidFill>
                  <a:srgbClr val="FF0000"/>
                </a:solidFill>
              </a:endParaRPr>
            </a:p>
          </p:txBody>
        </p:sp>
        <p:grpSp>
          <p:nvGrpSpPr>
            <p:cNvPr id="29" name="Group 28"/>
            <p:cNvGrpSpPr/>
            <p:nvPr/>
          </p:nvGrpSpPr>
          <p:grpSpPr>
            <a:xfrm>
              <a:off x="3034552" y="1934954"/>
              <a:ext cx="5592718" cy="3983813"/>
              <a:chOff x="3034552" y="1934954"/>
              <a:chExt cx="5592718" cy="3983813"/>
            </a:xfrm>
          </p:grpSpPr>
          <p:grpSp>
            <p:nvGrpSpPr>
              <p:cNvPr id="93" name="Group 92"/>
              <p:cNvGrpSpPr/>
              <p:nvPr/>
            </p:nvGrpSpPr>
            <p:grpSpPr>
              <a:xfrm>
                <a:off x="3034552" y="1934954"/>
                <a:ext cx="5235091" cy="3567845"/>
                <a:chOff x="3034552" y="1934954"/>
                <a:chExt cx="5235091" cy="3567845"/>
              </a:xfrm>
            </p:grpSpPr>
            <p:grpSp>
              <p:nvGrpSpPr>
                <p:cNvPr id="91" name="Group 90"/>
                <p:cNvGrpSpPr/>
                <p:nvPr/>
              </p:nvGrpSpPr>
              <p:grpSpPr>
                <a:xfrm>
                  <a:off x="3034552" y="2332359"/>
                  <a:ext cx="4909117" cy="3170440"/>
                  <a:chOff x="2691862" y="1670372"/>
                  <a:chExt cx="4909117" cy="3170440"/>
                </a:xfrm>
              </p:grpSpPr>
              <p:cxnSp>
                <p:nvCxnSpPr>
                  <p:cNvPr id="71" name="Elbow Connector 70"/>
                  <p:cNvCxnSpPr/>
                  <p:nvPr/>
                </p:nvCxnSpPr>
                <p:spPr>
                  <a:xfrm rot="5400000" flipH="1" flipV="1">
                    <a:off x="6253397" y="1733713"/>
                    <a:ext cx="1410924" cy="1284241"/>
                  </a:xfrm>
                  <a:prstGeom prst="bentConnector3">
                    <a:avLst>
                      <a:gd name="adj1" fmla="val 1775"/>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691862" y="2551068"/>
                    <a:ext cx="4266997" cy="2289744"/>
                    <a:chOff x="2857638" y="2269517"/>
                    <a:chExt cx="4602152" cy="2836852"/>
                  </a:xfrm>
                </p:grpSpPr>
                <p:cxnSp>
                  <p:nvCxnSpPr>
                    <p:cNvPr id="53" name="Elbow Connector 52"/>
                    <p:cNvCxnSpPr/>
                    <p:nvPr/>
                  </p:nvCxnSpPr>
                  <p:spPr>
                    <a:xfrm rot="10800000">
                      <a:off x="2857638" y="3687002"/>
                      <a:ext cx="4321736" cy="793852"/>
                    </a:xfrm>
                    <a:prstGeom prst="bentConnector3">
                      <a:avLst>
                        <a:gd name="adj1" fmla="val -16939"/>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22771" y="3837526"/>
                      <a:ext cx="4037019" cy="1268843"/>
                      <a:chOff x="1322981" y="2516895"/>
                      <a:chExt cx="5644719" cy="2293167"/>
                    </a:xfrm>
                  </p:grpSpPr>
                  <p:sp>
                    <p:nvSpPr>
                      <p:cNvPr id="5" name="Isosceles Triangle 4"/>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Isosceles Triangle 6"/>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TextBox 7"/>
                      <p:cNvSpPr txBox="1"/>
                      <p:nvPr/>
                    </p:nvSpPr>
                    <p:spPr>
                      <a:xfrm>
                        <a:off x="1462468" y="3445513"/>
                        <a:ext cx="1138544" cy="500617"/>
                      </a:xfrm>
                      <a:prstGeom prst="rect">
                        <a:avLst/>
                      </a:prstGeom>
                      <a:noFill/>
                    </p:spPr>
                    <p:txBody>
                      <a:bodyPr wrap="none" rtlCol="0">
                        <a:spAutoFit/>
                      </a:bodyPr>
                      <a:lstStyle/>
                      <a:p>
                        <a:r>
                          <a:rPr lang="en-US" sz="1200" dirty="0" smtClean="0"/>
                          <a:t>IP Packets</a:t>
                        </a:r>
                      </a:p>
                    </p:txBody>
                  </p:sp>
                  <p:sp>
                    <p:nvSpPr>
                      <p:cNvPr id="9" name="TextBox 8"/>
                      <p:cNvSpPr txBox="1"/>
                      <p:nvPr/>
                    </p:nvSpPr>
                    <p:spPr>
                      <a:xfrm>
                        <a:off x="5622466" y="3013765"/>
                        <a:ext cx="1205747" cy="1042954"/>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endParaRPr lang="en-US" sz="1050" dirty="0"/>
                      </a:p>
                    </p:txBody>
                  </p:sp>
                  <p:sp>
                    <p:nvSpPr>
                      <p:cNvPr id="6" name="Rectangle 5"/>
                      <p:cNvSpPr/>
                      <p:nvPr/>
                    </p:nvSpPr>
                    <p:spPr>
                      <a:xfrm>
                        <a:off x="3386900" y="2946072"/>
                        <a:ext cx="1428749" cy="14994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TCP/UDP</a:t>
                        </a:r>
                        <a:endParaRPr lang="en-US" sz="1400" dirty="0"/>
                      </a:p>
                    </p:txBody>
                  </p:sp>
                </p:grpSp>
                <p:grpSp>
                  <p:nvGrpSpPr>
                    <p:cNvPr id="11" name="Group 10"/>
                    <p:cNvGrpSpPr/>
                    <p:nvPr/>
                  </p:nvGrpSpPr>
                  <p:grpSpPr>
                    <a:xfrm>
                      <a:off x="3463819" y="2269517"/>
                      <a:ext cx="3896212" cy="1231569"/>
                      <a:chOff x="1322981" y="2516895"/>
                      <a:chExt cx="5644719" cy="2293167"/>
                    </a:xfrm>
                  </p:grpSpPr>
                  <p:sp>
                    <p:nvSpPr>
                      <p:cNvPr id="12" name="Isosceles Triangle 11"/>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Isosceles Triangle 12"/>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TextBox 13"/>
                      <p:cNvSpPr txBox="1"/>
                      <p:nvPr/>
                    </p:nvSpPr>
                    <p:spPr>
                      <a:xfrm>
                        <a:off x="1340981" y="3158562"/>
                        <a:ext cx="1249322" cy="1074518"/>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p>
                    </p:txBody>
                  </p:sp>
                  <p:sp>
                    <p:nvSpPr>
                      <p:cNvPr id="15" name="TextBox 14"/>
                      <p:cNvSpPr txBox="1"/>
                      <p:nvPr/>
                    </p:nvSpPr>
                    <p:spPr>
                      <a:xfrm>
                        <a:off x="5754602" y="3405591"/>
                        <a:ext cx="708538" cy="515769"/>
                      </a:xfrm>
                      <a:prstGeom prst="rect">
                        <a:avLst/>
                      </a:prstGeom>
                      <a:noFill/>
                    </p:spPr>
                    <p:txBody>
                      <a:bodyPr wrap="none" rtlCol="0">
                        <a:spAutoFit/>
                      </a:bodyPr>
                      <a:lstStyle/>
                      <a:p>
                        <a:r>
                          <a:rPr lang="en-US" sz="1200" dirty="0" smtClean="0"/>
                          <a:t>REST</a:t>
                        </a:r>
                        <a:endParaRPr lang="en-US" sz="1200" dirty="0"/>
                      </a:p>
                    </p:txBody>
                  </p:sp>
                  <p:sp>
                    <p:nvSpPr>
                      <p:cNvPr id="16" name="Rectangle 15"/>
                      <p:cNvSpPr/>
                      <p:nvPr/>
                    </p:nvSpPr>
                    <p:spPr>
                      <a:xfrm>
                        <a:off x="3386900" y="2946072"/>
                        <a:ext cx="1428749" cy="1499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HTTP(S)</a:t>
                        </a:r>
                        <a:endParaRPr lang="en-US" sz="1400" dirty="0"/>
                      </a:p>
                    </p:txBody>
                  </p:sp>
                </p:grpSp>
                <p:cxnSp>
                  <p:nvCxnSpPr>
                    <p:cNvPr id="57" name="Elbow Connector 56"/>
                    <p:cNvCxnSpPr>
                      <a:endCxn id="12" idx="3"/>
                    </p:cNvCxnSpPr>
                    <p:nvPr/>
                  </p:nvCxnSpPr>
                  <p:spPr>
                    <a:xfrm rot="5400000" flipH="1" flipV="1">
                      <a:off x="2759878" y="2983061"/>
                      <a:ext cx="801701" cy="60618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92" name="TextBox 91"/>
                <p:cNvSpPr txBox="1"/>
                <p:nvPr/>
              </p:nvSpPr>
              <p:spPr>
                <a:xfrm>
                  <a:off x="7623312" y="1934954"/>
                  <a:ext cx="646331" cy="369332"/>
                </a:xfrm>
                <a:prstGeom prst="rect">
                  <a:avLst/>
                </a:prstGeom>
                <a:noFill/>
              </p:spPr>
              <p:txBody>
                <a:bodyPr wrap="none" rtlCol="0">
                  <a:spAutoFit/>
                </a:bodyPr>
                <a:lstStyle/>
                <a:p>
                  <a:r>
                    <a:rPr lang="en-US" dirty="0" smtClean="0"/>
                    <a:t>REST</a:t>
                  </a:r>
                  <a:endParaRPr lang="en-US" dirty="0"/>
                </a:p>
              </p:txBody>
            </p:sp>
          </p:grpSp>
          <p:sp>
            <p:nvSpPr>
              <p:cNvPr id="18" name="Rectangle 17"/>
              <p:cNvSpPr/>
              <p:nvPr/>
            </p:nvSpPr>
            <p:spPr>
              <a:xfrm>
                <a:off x="4599967" y="3101450"/>
                <a:ext cx="1604064" cy="2511433"/>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rot="5400000">
                <a:off x="6730944" y="4022441"/>
                <a:ext cx="3423320" cy="369332"/>
              </a:xfrm>
              <a:prstGeom prst="rect">
                <a:avLst/>
              </a:prstGeom>
              <a:noFill/>
            </p:spPr>
            <p:txBody>
              <a:bodyPr wrap="none" rtlCol="0">
                <a:spAutoFit/>
              </a:bodyPr>
              <a:lstStyle/>
              <a:p>
                <a:r>
                  <a:rPr lang="en-US" b="1" i="1" dirty="0">
                    <a:solidFill>
                      <a:srgbClr val="FF0000"/>
                    </a:solidFill>
                  </a:rPr>
                  <a:t>Layering of </a:t>
                </a:r>
                <a:r>
                  <a:rPr lang="en-US" b="1" i="1" dirty="0" smtClean="0">
                    <a:solidFill>
                      <a:srgbClr val="FF0000"/>
                    </a:solidFill>
                  </a:rPr>
                  <a:t>Control/Abstractions</a:t>
                </a:r>
                <a:endParaRPr lang="en-US" b="1" i="1" dirty="0">
                  <a:solidFill>
                    <a:srgbClr val="FF0000"/>
                  </a:solidFill>
                </a:endParaRPr>
              </a:p>
            </p:txBody>
          </p:sp>
          <p:cxnSp>
            <p:nvCxnSpPr>
              <p:cNvPr id="21" name="Straight Arrow Connector 20"/>
              <p:cNvCxnSpPr/>
              <p:nvPr/>
            </p:nvCxnSpPr>
            <p:spPr>
              <a:xfrm>
                <a:off x="6409523" y="5918767"/>
                <a:ext cx="89202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480511" y="5918767"/>
                <a:ext cx="92548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26" name="TextBox 25"/>
          <p:cNvSpPr txBox="1"/>
          <p:nvPr/>
        </p:nvSpPr>
        <p:spPr>
          <a:xfrm>
            <a:off x="3775746" y="1637170"/>
            <a:ext cx="3467616" cy="1384995"/>
          </a:xfrm>
          <a:prstGeom prst="rect">
            <a:avLst/>
          </a:prstGeom>
          <a:noFill/>
        </p:spPr>
        <p:txBody>
          <a:bodyPr wrap="none" rtlCol="0">
            <a:spAutoFit/>
          </a:bodyPr>
          <a:lstStyle/>
          <a:p>
            <a:r>
              <a:rPr lang="en-US" sz="1200" u="sng" dirty="0"/>
              <a:t>HTTP Bowtie</a:t>
            </a:r>
          </a:p>
          <a:p>
            <a:r>
              <a:rPr lang="en-US" sz="1200" dirty="0"/>
              <a:t>Input: Ports, Datagrams, Connections</a:t>
            </a:r>
          </a:p>
          <a:p>
            <a:r>
              <a:rPr lang="en-US" sz="1200" dirty="0"/>
              <a:t>Output (abstraction): </a:t>
            </a:r>
            <a:r>
              <a:rPr lang="en-US" sz="1200" dirty="0" smtClean="0"/>
              <a:t>REST</a:t>
            </a:r>
          </a:p>
          <a:p>
            <a:r>
              <a:rPr lang="en-US" sz="1200" u="sng" dirty="0"/>
              <a:t>TCP/UDP Bowtie </a:t>
            </a:r>
          </a:p>
          <a:p>
            <a:r>
              <a:rPr lang="en-US" sz="1200" dirty="0"/>
              <a:t>Input:  IP Packets</a:t>
            </a:r>
          </a:p>
          <a:p>
            <a:r>
              <a:rPr lang="en-US" sz="1200" dirty="0"/>
              <a:t>Output (abstraction): Ports, Datagrams, Connections</a:t>
            </a:r>
          </a:p>
          <a:p>
            <a:endParaRPr lang="en-US" sz="1200" dirty="0"/>
          </a:p>
        </p:txBody>
      </p:sp>
      <p:sp>
        <p:nvSpPr>
          <p:cNvPr id="20" name="TextBox 19"/>
          <p:cNvSpPr txBox="1"/>
          <p:nvPr/>
        </p:nvSpPr>
        <p:spPr>
          <a:xfrm rot="19728131">
            <a:off x="-52066" y="2640406"/>
            <a:ext cx="9353843"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solidFill>
                  <a:srgbClr val="FF0000"/>
                </a:solidFill>
              </a:rPr>
              <a:t>BTW, we like to talk about the “thinness” of the waist</a:t>
            </a:r>
          </a:p>
          <a:p>
            <a:r>
              <a:rPr lang="en-US" sz="3200" b="1" dirty="0" smtClean="0">
                <a:solidFill>
                  <a:srgbClr val="FF0000"/>
                </a:solidFill>
              </a:rPr>
              <a:t>What is critical is its constrained/hidden nature</a:t>
            </a:r>
            <a:endParaRPr lang="en-US" sz="3200" b="1" dirty="0">
              <a:solidFill>
                <a:srgbClr val="FF0000"/>
              </a:solidFill>
            </a:endParaRPr>
          </a:p>
        </p:txBody>
      </p:sp>
      <p:pic>
        <p:nvPicPr>
          <p:cNvPr id="28" name="Picture 27" descr="n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200" y="4800844"/>
            <a:ext cx="2476500" cy="1206500"/>
          </a:xfrm>
          <a:prstGeom prst="rect">
            <a:avLst/>
          </a:prstGeom>
          <a:solidFill>
            <a:srgbClr val="008000"/>
          </a:solidFill>
        </p:spPr>
      </p:pic>
      <p:grpSp>
        <p:nvGrpSpPr>
          <p:cNvPr id="32" name="Group 31"/>
          <p:cNvGrpSpPr/>
          <p:nvPr/>
        </p:nvGrpSpPr>
        <p:grpSpPr>
          <a:xfrm>
            <a:off x="2610681" y="6007344"/>
            <a:ext cx="5449779" cy="705656"/>
            <a:chOff x="2610681" y="6007344"/>
            <a:chExt cx="5449779" cy="705656"/>
          </a:xfrm>
        </p:grpSpPr>
        <p:sp>
          <p:nvSpPr>
            <p:cNvPr id="22" name="TextBox 21"/>
            <p:cNvSpPr txBox="1"/>
            <p:nvPr/>
          </p:nvSpPr>
          <p:spPr>
            <a:xfrm>
              <a:off x="2610681" y="6405223"/>
              <a:ext cx="5449779" cy="307777"/>
            </a:xfrm>
            <a:prstGeom prst="rect">
              <a:avLst/>
            </a:prstGeom>
            <a:noFill/>
          </p:spPr>
          <p:txBody>
            <a:bodyPr wrap="none" rtlCol="0">
              <a:spAutoFit/>
            </a:bodyPr>
            <a:lstStyle/>
            <a:p>
              <a:r>
                <a:rPr lang="en-US" sz="1400" dirty="0" smtClean="0"/>
                <a:t>Reverse/forward engineering Network Utility Maximum (NUM)  problem</a:t>
              </a:r>
              <a:endParaRPr lang="en-US" sz="1400" dirty="0"/>
            </a:p>
          </p:txBody>
        </p:sp>
        <p:cxnSp>
          <p:nvCxnSpPr>
            <p:cNvPr id="24" name="Straight Arrow Connector 23"/>
            <p:cNvCxnSpPr/>
            <p:nvPr/>
          </p:nvCxnSpPr>
          <p:spPr>
            <a:xfrm flipV="1">
              <a:off x="4242193" y="6007344"/>
              <a:ext cx="254014" cy="4563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295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62"/>
            <a:ext cx="8229600" cy="1143000"/>
          </a:xfrm>
        </p:spPr>
        <p:txBody>
          <a:bodyPr>
            <a:normAutofit fontScale="90000"/>
          </a:bodyPr>
          <a:lstStyle/>
          <a:p>
            <a:r>
              <a:rPr lang="en-US" sz="4000" dirty="0" smtClean="0"/>
              <a:t>In Practice Things are More Complicated</a:t>
            </a:r>
            <a:br>
              <a:rPr lang="en-US" sz="4000" dirty="0" smtClean="0"/>
            </a:br>
            <a:r>
              <a:rPr lang="en-US" sz="2700" dirty="0" smtClean="0"/>
              <a:t>The Nested Bowtie/Hourglass Architecture of Metabolism</a:t>
            </a:r>
            <a:endParaRPr lang="en-US" sz="2000" dirty="0"/>
          </a:p>
        </p:txBody>
      </p:sp>
      <p:pic>
        <p:nvPicPr>
          <p:cNvPr id="4" name="Picture 3" descr="bowti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108"/>
            <a:ext cx="9144000" cy="5000065"/>
          </a:xfrm>
          <a:prstGeom prst="rect">
            <a:avLst/>
          </a:prstGeom>
        </p:spPr>
      </p:pic>
      <p:sp>
        <p:nvSpPr>
          <p:cNvPr id="6" name="TextBox 5"/>
          <p:cNvSpPr txBox="1"/>
          <p:nvPr/>
        </p:nvSpPr>
        <p:spPr>
          <a:xfrm>
            <a:off x="0" y="6596390"/>
            <a:ext cx="6737742" cy="261610"/>
          </a:xfrm>
          <a:prstGeom prst="rect">
            <a:avLst/>
          </a:prstGeom>
          <a:noFill/>
        </p:spPr>
        <p:txBody>
          <a:bodyPr wrap="none" rtlCol="0">
            <a:spAutoFit/>
          </a:bodyPr>
          <a:lstStyle/>
          <a:p>
            <a:r>
              <a:rPr lang="en-US" sz="1100" dirty="0" smtClean="0"/>
              <a:t>See Csete, M. and J. Doyle, “Bowties, metabolism and disease”, TRENDS in Biotechnology, Vol. 22 No. 9, Sept 2004</a:t>
            </a:r>
            <a:endParaRPr lang="en-US" sz="1100" dirty="0"/>
          </a:p>
        </p:txBody>
      </p:sp>
    </p:spTree>
    <p:extLst>
      <p:ext uri="{BB962C8B-B14F-4D97-AF65-F5344CB8AC3E}">
        <p14:creationId xmlns:p14="http://schemas.microsoft.com/office/powerpoint/2010/main" val="4963436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Data Networking Hourglass</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34</a:t>
            </a:fld>
            <a:endParaRPr lang="en-US" dirty="0"/>
          </a:p>
        </p:txBody>
      </p:sp>
      <p:pic>
        <p:nvPicPr>
          <p:cNvPr id="5" name="Picture 4" descr="ndn_hourgla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37" y="1832837"/>
            <a:ext cx="8046563" cy="4023282"/>
          </a:xfrm>
          <a:prstGeom prst="rect">
            <a:avLst/>
          </a:prstGeom>
        </p:spPr>
      </p:pic>
      <p:sp>
        <p:nvSpPr>
          <p:cNvPr id="6" name="TextBox 5"/>
          <p:cNvSpPr txBox="1"/>
          <p:nvPr/>
        </p:nvSpPr>
        <p:spPr>
          <a:xfrm>
            <a:off x="0" y="6497205"/>
            <a:ext cx="4121641" cy="307777"/>
          </a:xfrm>
          <a:prstGeom prst="rect">
            <a:avLst/>
          </a:prstGeom>
          <a:noFill/>
        </p:spPr>
        <p:txBody>
          <a:bodyPr wrap="none" rtlCol="0">
            <a:spAutoFit/>
          </a:bodyPr>
          <a:lstStyle/>
          <a:p>
            <a:r>
              <a:rPr lang="en-US" sz="1400" dirty="0" smtClean="0"/>
              <a:t>See Named </a:t>
            </a:r>
            <a:r>
              <a:rPr lang="en-US" sz="1400" dirty="0"/>
              <a:t>Data Networking, http://named-data.net/ </a:t>
            </a:r>
          </a:p>
        </p:txBody>
      </p:sp>
    </p:spTree>
    <p:extLst>
      <p:ext uri="{BB962C8B-B14F-4D97-AF65-F5344CB8AC3E}">
        <p14:creationId xmlns:p14="http://schemas.microsoft.com/office/powerpoint/2010/main" val="29071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288274" y="698135"/>
            <a:ext cx="3495291" cy="2409831"/>
            <a:chOff x="5288274" y="698135"/>
            <a:chExt cx="3495291" cy="2409831"/>
          </a:xfrm>
        </p:grpSpPr>
        <p:pic>
          <p:nvPicPr>
            <p:cNvPr id="6" name="Picture 5" descr="hg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274" y="1006833"/>
              <a:ext cx="2390775" cy="2101133"/>
            </a:xfrm>
            <a:prstGeom prst="rect">
              <a:avLst/>
            </a:prstGeom>
          </p:spPr>
        </p:pic>
        <p:sp>
          <p:nvSpPr>
            <p:cNvPr id="9" name="TextBox 8"/>
            <p:cNvSpPr txBox="1"/>
            <p:nvPr/>
          </p:nvSpPr>
          <p:spPr>
            <a:xfrm>
              <a:off x="8188530" y="698135"/>
              <a:ext cx="595035" cy="369332"/>
            </a:xfrm>
            <a:prstGeom prst="rect">
              <a:avLst/>
            </a:prstGeom>
            <a:noFill/>
          </p:spPr>
          <p:txBody>
            <a:bodyPr wrap="none" rtlCol="0">
              <a:spAutoFit/>
            </a:bodyPr>
            <a:lstStyle/>
            <a:p>
              <a:r>
                <a:rPr lang="en-US" dirty="0" smtClean="0"/>
                <a:t>HGT</a:t>
              </a:r>
              <a:endParaRPr lang="en-US" dirty="0"/>
            </a:p>
          </p:txBody>
        </p:sp>
        <p:cxnSp>
          <p:nvCxnSpPr>
            <p:cNvPr id="17" name="Straight Arrow Connector 16"/>
            <p:cNvCxnSpPr/>
            <p:nvPr/>
          </p:nvCxnSpPr>
          <p:spPr>
            <a:xfrm flipH="1">
              <a:off x="7841667" y="1006833"/>
              <a:ext cx="346863" cy="18896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AutoShape 3"/>
          <p:cNvSpPr>
            <a:spLocks noChangeArrowheads="1"/>
          </p:cNvSpPr>
          <p:nvPr/>
        </p:nvSpPr>
        <p:spPr bwMode="auto">
          <a:xfrm>
            <a:off x="2209800" y="2771900"/>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16" name="Text Box 13"/>
          <p:cNvSpPr txBox="1">
            <a:spLocks noChangeArrowheads="1"/>
          </p:cNvSpPr>
          <p:nvPr/>
        </p:nvSpPr>
        <p:spPr bwMode="auto">
          <a:xfrm>
            <a:off x="2519582" y="3046538"/>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
        <p:nvSpPr>
          <p:cNvPr id="38" name="Trapezoid 37"/>
          <p:cNvSpPr/>
          <p:nvPr/>
        </p:nvSpPr>
        <p:spPr bwMode="auto">
          <a:xfrm>
            <a:off x="76200" y="4038600"/>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87" name="Text Box 27"/>
          <p:cNvSpPr txBox="1">
            <a:spLocks noChangeArrowheads="1"/>
          </p:cNvSpPr>
          <p:nvPr/>
        </p:nvSpPr>
        <p:spPr bwMode="auto">
          <a:xfrm>
            <a:off x="1760501" y="4572000"/>
            <a:ext cx="2505719" cy="1446509"/>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a:t>
            </a:r>
            <a:r>
              <a:rPr lang="en-US" sz="3200" b="1" dirty="0" smtClean="0">
                <a:solidFill>
                  <a:srgbClr val="000000"/>
                </a:solidFill>
              </a:rPr>
              <a:t>Hardware</a:t>
            </a:r>
            <a:r>
              <a:rPr lang="en-US" sz="2800" dirty="0" smtClean="0">
                <a:solidFill>
                  <a:srgbClr val="000000"/>
                </a:solidFill>
              </a:rPr>
              <a:t>)</a:t>
            </a:r>
            <a:endParaRPr lang="en-US" sz="2800" dirty="0">
              <a:solidFill>
                <a:srgbClr val="000000"/>
              </a:solidFill>
            </a:endParaRPr>
          </a:p>
        </p:txBody>
      </p:sp>
      <p:sp>
        <p:nvSpPr>
          <p:cNvPr id="69" name="TextBox 68"/>
          <p:cNvSpPr txBox="1"/>
          <p:nvPr/>
        </p:nvSpPr>
        <p:spPr>
          <a:xfrm>
            <a:off x="1572147" y="990600"/>
            <a:ext cx="2882520" cy="1446550"/>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t>
            </a:r>
            <a:r>
              <a:rPr lang="en-US" sz="3200" b="1" dirty="0" smtClean="0">
                <a:solidFill>
                  <a:srgbClr val="000000"/>
                </a:solidFill>
              </a:rPr>
              <a:t>Applications</a:t>
            </a:r>
            <a:r>
              <a:rPr lang="en-US" sz="2800" dirty="0" smtClean="0">
                <a:solidFill>
                  <a:srgbClr val="000000"/>
                </a:solidFill>
              </a:rPr>
              <a:t>)</a:t>
            </a:r>
          </a:p>
          <a:p>
            <a:pPr algn="ctr" fontAlgn="base">
              <a:spcBef>
                <a:spcPct val="0"/>
              </a:spcBef>
              <a:spcAft>
                <a:spcPct val="0"/>
              </a:spcAft>
            </a:pPr>
            <a:r>
              <a:rPr lang="en-US" sz="2800" dirty="0" smtClean="0">
                <a:solidFill>
                  <a:srgbClr val="000000"/>
                </a:solidFill>
              </a:rPr>
              <a:t>Diverse</a:t>
            </a:r>
          </a:p>
        </p:txBody>
      </p:sp>
      <p:sp>
        <p:nvSpPr>
          <p:cNvPr id="22" name="TextBox 21"/>
          <p:cNvSpPr txBox="1"/>
          <p:nvPr/>
        </p:nvSpPr>
        <p:spPr>
          <a:xfrm>
            <a:off x="228600" y="2057400"/>
            <a:ext cx="2057400" cy="138499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App Transfer</a:t>
            </a:r>
          </a:p>
        </p:txBody>
      </p:sp>
      <p:sp>
        <p:nvSpPr>
          <p:cNvPr id="25" name="TextBox 24"/>
          <p:cNvSpPr txBox="1"/>
          <p:nvPr/>
        </p:nvSpPr>
        <p:spPr>
          <a:xfrm>
            <a:off x="4495800" y="5257800"/>
            <a:ext cx="2057400" cy="1384995"/>
          </a:xfrm>
          <a:prstGeom prst="rect">
            <a:avLst/>
          </a:prstGeom>
          <a:solidFill>
            <a:srgbClr val="FFCCCC"/>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HW Transfer</a:t>
            </a:r>
          </a:p>
        </p:txBody>
      </p:sp>
      <p:sp>
        <p:nvSpPr>
          <p:cNvPr id="12" name="TextBox 11"/>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3" name="TextBox 12"/>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4" name="TextBox 13"/>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TextBox 1"/>
          <p:cNvSpPr txBox="1"/>
          <p:nvPr/>
        </p:nvSpPr>
        <p:spPr>
          <a:xfrm>
            <a:off x="4928614" y="3364436"/>
            <a:ext cx="941283" cy="646331"/>
          </a:xfrm>
          <a:prstGeom prst="rect">
            <a:avLst/>
          </a:prstGeom>
          <a:noFill/>
        </p:spPr>
        <p:txBody>
          <a:bodyPr wrap="none" rtlCol="0">
            <a:spAutoFit/>
          </a:bodyPr>
          <a:lstStyle/>
          <a:p>
            <a:r>
              <a:rPr lang="en-US" sz="3600" b="1" dirty="0" smtClean="0">
                <a:solidFill>
                  <a:srgbClr val="FF0000"/>
                </a:solidFill>
              </a:rPr>
              <a:t>H*T</a:t>
            </a:r>
            <a:endParaRPr lang="en-US" sz="3600" b="1" dirty="0">
              <a:solidFill>
                <a:srgbClr val="FF0000"/>
              </a:solidFill>
            </a:endParaRPr>
          </a:p>
        </p:txBody>
      </p:sp>
      <p:cxnSp>
        <p:nvCxnSpPr>
          <p:cNvPr id="5" name="Straight Arrow Connector 4"/>
          <p:cNvCxnSpPr>
            <a:stCxn id="2" idx="1"/>
          </p:cNvCxnSpPr>
          <p:nvPr/>
        </p:nvCxnSpPr>
        <p:spPr>
          <a:xfrm flipH="1" flipV="1">
            <a:off x="2519582" y="3048000"/>
            <a:ext cx="2409032" cy="6396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 idx="2"/>
          </p:cNvCxnSpPr>
          <p:nvPr/>
        </p:nvCxnSpPr>
        <p:spPr>
          <a:xfrm>
            <a:off x="5399256" y="4010767"/>
            <a:ext cx="16144" cy="9640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1F837FD-8F87-7743-AB44-21CAE7E625D8}" type="slidenum">
              <a:rPr lang="en-US" smtClean="0"/>
              <a:t>35</a:t>
            </a:fld>
            <a:endParaRPr lang="en-US" dirty="0"/>
          </a:p>
        </p:txBody>
      </p:sp>
      <p:sp>
        <p:nvSpPr>
          <p:cNvPr id="4" name="TextBox 3"/>
          <p:cNvSpPr txBox="1"/>
          <p:nvPr/>
        </p:nvSpPr>
        <p:spPr>
          <a:xfrm>
            <a:off x="510532" y="113359"/>
            <a:ext cx="8122937" cy="584776"/>
          </a:xfrm>
          <a:prstGeom prst="rect">
            <a:avLst/>
          </a:prstGeom>
          <a:noFill/>
        </p:spPr>
        <p:txBody>
          <a:bodyPr wrap="none" rtlCol="0">
            <a:spAutoFit/>
          </a:bodyPr>
          <a:lstStyle/>
          <a:p>
            <a:r>
              <a:rPr lang="en-US" sz="3200" dirty="0" smtClean="0"/>
              <a:t>Key Architectural Concept: Horizontal Transfer</a:t>
            </a:r>
            <a:endParaRPr lang="en-US" sz="3200" dirty="0"/>
          </a:p>
        </p:txBody>
      </p:sp>
      <p:sp>
        <p:nvSpPr>
          <p:cNvPr id="19" name="TextBox 18"/>
          <p:cNvSpPr txBox="1"/>
          <p:nvPr/>
        </p:nvSpPr>
        <p:spPr>
          <a:xfrm rot="19487863">
            <a:off x="-222710" y="2780677"/>
            <a:ext cx="9612827" cy="132343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Layered Architectures make Robustness and </a:t>
            </a:r>
          </a:p>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Evolvability Compatible </a:t>
            </a:r>
            <a:endParaRPr lang="en-US" sz="4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3425168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 name="Picture 6" descr="http://www.microbiologyonline.org.uk/themed/sgm/img/slideshows/3.1.2_bacteria_3.png"/>
          <p:cNvPicPr>
            <a:picLocks noChangeAspect="1" noChangeArrowheads="1"/>
          </p:cNvPicPr>
          <p:nvPr/>
        </p:nvPicPr>
        <p:blipFill>
          <a:blip r:embed="rId3" cstate="print"/>
          <a:srcRect/>
          <a:stretch>
            <a:fillRect/>
          </a:stretch>
        </p:blipFill>
        <p:spPr bwMode="auto">
          <a:xfrm>
            <a:off x="3876940" y="3370843"/>
            <a:ext cx="5267060" cy="3487157"/>
          </a:xfrm>
          <a:prstGeom prst="rect">
            <a:avLst/>
          </a:prstGeom>
          <a:noFill/>
        </p:spPr>
      </p:pic>
      <p:grpSp>
        <p:nvGrpSpPr>
          <p:cNvPr id="176" name="Group 167"/>
          <p:cNvGrpSpPr/>
          <p:nvPr/>
        </p:nvGrpSpPr>
        <p:grpSpPr>
          <a:xfrm>
            <a:off x="-96540" y="3307369"/>
            <a:ext cx="4744740" cy="3626831"/>
            <a:chOff x="-102322" y="2778731"/>
            <a:chExt cx="5436322" cy="4155469"/>
          </a:xfrm>
        </p:grpSpPr>
        <p:grpSp>
          <p:nvGrpSpPr>
            <p:cNvPr id="177" name="Group 46"/>
            <p:cNvGrpSpPr/>
            <p:nvPr/>
          </p:nvGrpSpPr>
          <p:grpSpPr>
            <a:xfrm>
              <a:off x="-102322" y="3574358"/>
              <a:ext cx="5436322" cy="3359842"/>
              <a:chOff x="-319394" y="611631"/>
              <a:chExt cx="9316425" cy="6246369"/>
            </a:xfrm>
          </p:grpSpPr>
          <p:sp>
            <p:nvSpPr>
              <p:cNvPr id="181" name="TextBox 180"/>
              <p:cNvSpPr txBox="1"/>
              <p:nvPr/>
            </p:nvSpPr>
            <p:spPr>
              <a:xfrm>
                <a:off x="-319394" y="5951049"/>
                <a:ext cx="3988564" cy="786717"/>
              </a:xfrm>
              <a:prstGeom prst="rect">
                <a:avLst/>
              </a:prstGeom>
              <a:noFill/>
              <a:ln w="38100">
                <a:solidFill>
                  <a:schemeClr val="tx1"/>
                </a:solidFill>
              </a:ln>
            </p:spPr>
            <p:txBody>
              <a:bodyPr wrap="none" rtlCol="0" anchor="ctr" anchorCtr="1">
                <a:spAutoFit/>
              </a:bodyPr>
              <a:lstStyle/>
              <a:p>
                <a:pPr algn="ctr"/>
                <a:r>
                  <a:rPr lang="en-US" b="1" dirty="0" smtClean="0">
                    <a:solidFill>
                      <a:srgbClr val="FF0000"/>
                    </a:solidFill>
                  </a:rPr>
                  <a:t>control feedback</a:t>
                </a:r>
                <a:endParaRPr lang="en-US" b="1" dirty="0">
                  <a:solidFill>
                    <a:srgbClr val="FF0000"/>
                  </a:solidFill>
                </a:endParaRPr>
              </a:p>
            </p:txBody>
          </p:sp>
          <p:sp>
            <p:nvSpPr>
              <p:cNvPr id="182" name="Down Arrow 181"/>
              <p:cNvSpPr/>
              <p:nvPr/>
            </p:nvSpPr>
            <p:spPr bwMode="auto">
              <a:xfrm>
                <a:off x="2831141" y="1236497"/>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sz="1600">
                  <a:solidFill>
                    <a:srgbClr val="000000"/>
                  </a:solidFill>
                  <a:latin typeface="Comic Sans MS" pitchFamily="-109" charset="0"/>
                </a:endParaRPr>
              </a:p>
            </p:txBody>
          </p:sp>
          <p:sp>
            <p:nvSpPr>
              <p:cNvPr id="183" name="TextBox 182"/>
              <p:cNvSpPr txBox="1"/>
              <p:nvPr/>
            </p:nvSpPr>
            <p:spPr>
              <a:xfrm>
                <a:off x="2655385" y="793990"/>
                <a:ext cx="1199589" cy="655598"/>
              </a:xfrm>
              <a:prstGeom prst="rect">
                <a:avLst/>
              </a:prstGeom>
              <a:solidFill>
                <a:srgbClr val="FFFF00"/>
              </a:solidFill>
              <a:ln w="38100">
                <a:solidFill>
                  <a:schemeClr val="tx1"/>
                </a:solidFill>
              </a:ln>
            </p:spPr>
            <p:txBody>
              <a:bodyPr wrap="none" rtlCol="0" anchor="ctr" anchorCtr="1">
                <a:spAutoFit/>
              </a:bodyPr>
              <a:lstStyle/>
              <a:p>
                <a:r>
                  <a:rPr lang="en-US" sz="1400" dirty="0" smtClean="0">
                    <a:solidFill>
                      <a:srgbClr val="000000"/>
                    </a:solidFill>
                    <a:latin typeface="Arial Black" pitchFamily="34" charset="0"/>
                  </a:rPr>
                  <a:t>RNA</a:t>
                </a:r>
                <a:endParaRPr lang="en-US" sz="1400" dirty="0">
                  <a:solidFill>
                    <a:srgbClr val="000000"/>
                  </a:solidFill>
                  <a:latin typeface="Arial Black" pitchFamily="34" charset="0"/>
                </a:endParaRPr>
              </a:p>
            </p:txBody>
          </p:sp>
          <p:sp>
            <p:nvSpPr>
              <p:cNvPr id="184" name="TextBox 183"/>
              <p:cNvSpPr txBox="1"/>
              <p:nvPr/>
            </p:nvSpPr>
            <p:spPr>
              <a:xfrm>
                <a:off x="2570617" y="1962415"/>
                <a:ext cx="1552115" cy="655598"/>
              </a:xfrm>
              <a:prstGeom prst="rect">
                <a:avLst/>
              </a:prstGeom>
              <a:noFill/>
              <a:ln w="38100">
                <a:solidFill>
                  <a:schemeClr val="tx1"/>
                </a:solidFill>
              </a:ln>
            </p:spPr>
            <p:txBody>
              <a:bodyPr wrap="none" rtlCol="0" anchor="ctr" anchorCtr="1">
                <a:spAutoFit/>
              </a:bodyPr>
              <a:lstStyle/>
              <a:p>
                <a:r>
                  <a:rPr lang="en-US" sz="1400" dirty="0" smtClean="0">
                    <a:solidFill>
                      <a:srgbClr val="000000"/>
                    </a:solidFill>
                    <a:latin typeface="Arial Black" pitchFamily="34" charset="0"/>
                  </a:rPr>
                  <a:t>mRNA</a:t>
                </a:r>
                <a:endParaRPr lang="en-US" sz="1400" dirty="0">
                  <a:solidFill>
                    <a:srgbClr val="000000"/>
                  </a:solidFill>
                  <a:latin typeface="Arial Black" pitchFamily="34" charset="0"/>
                </a:endParaRPr>
              </a:p>
            </p:txBody>
          </p:sp>
          <p:sp>
            <p:nvSpPr>
              <p:cNvPr id="185" name="TextBox 184"/>
              <p:cNvSpPr txBox="1"/>
              <p:nvPr/>
            </p:nvSpPr>
            <p:spPr>
              <a:xfrm>
                <a:off x="3926405" y="1088196"/>
                <a:ext cx="1441700" cy="655598"/>
              </a:xfrm>
              <a:prstGeom prst="rect">
                <a:avLst/>
              </a:prstGeom>
              <a:solidFill>
                <a:srgbClr val="FF99FF"/>
              </a:solidFill>
              <a:ln w="38100">
                <a:solidFill>
                  <a:schemeClr val="tx1"/>
                </a:solidFill>
              </a:ln>
            </p:spPr>
            <p:txBody>
              <a:bodyPr wrap="none" rtlCol="0" anchor="ctr" anchorCtr="1">
                <a:spAutoFit/>
              </a:bodyPr>
              <a:lstStyle/>
              <a:p>
                <a:r>
                  <a:rPr lang="en-US" sz="1400" dirty="0" err="1" smtClean="0">
                    <a:solidFill>
                      <a:srgbClr val="660066"/>
                    </a:solidFill>
                    <a:latin typeface="Arial Black" pitchFamily="34" charset="0"/>
                  </a:rPr>
                  <a:t>RNAp</a:t>
                </a:r>
                <a:endParaRPr lang="en-US" sz="1400" dirty="0">
                  <a:solidFill>
                    <a:srgbClr val="660066"/>
                  </a:solidFill>
                  <a:latin typeface="Arial Black" pitchFamily="34" charset="0"/>
                </a:endParaRPr>
              </a:p>
            </p:txBody>
          </p:sp>
          <p:cxnSp>
            <p:nvCxnSpPr>
              <p:cNvPr id="186" name="Curved Connector 35"/>
              <p:cNvCxnSpPr>
                <a:stCxn id="185" idx="2"/>
                <a:endCxn id="182" idx="3"/>
              </p:cNvCxnSpPr>
              <p:nvPr/>
            </p:nvCxnSpPr>
            <p:spPr bwMode="auto">
              <a:xfrm rot="5400000" flipH="1">
                <a:off x="3960771" y="1057312"/>
                <a:ext cx="124473" cy="1248493"/>
              </a:xfrm>
              <a:prstGeom prst="curvedConnector4">
                <a:avLst>
                  <a:gd name="adj1" fmla="val -391204"/>
                  <a:gd name="adj2" fmla="val 78869"/>
                </a:avLst>
              </a:prstGeom>
              <a:solidFill>
                <a:schemeClr val="accent1"/>
              </a:solidFill>
              <a:ln w="38100" cap="flat" cmpd="sng" algn="ctr">
                <a:solidFill>
                  <a:schemeClr val="tx1"/>
                </a:solidFill>
                <a:prstDash val="solid"/>
                <a:round/>
                <a:headEnd type="none" w="med" len="med"/>
                <a:tailEnd type="triangle" w="med" len="med"/>
              </a:ln>
              <a:effectLst/>
            </p:spPr>
          </p:cxnSp>
          <p:sp>
            <p:nvSpPr>
              <p:cNvPr id="187" name="TextBox 186"/>
              <p:cNvSpPr txBox="1"/>
              <p:nvPr/>
            </p:nvSpPr>
            <p:spPr>
              <a:xfrm>
                <a:off x="533397" y="1409846"/>
                <a:ext cx="2379667" cy="655598"/>
              </a:xfrm>
              <a:prstGeom prst="rect">
                <a:avLst/>
              </a:prstGeom>
              <a:noFill/>
              <a:ln w="38100">
                <a:solidFill>
                  <a:schemeClr val="tx1"/>
                </a:solidFill>
              </a:ln>
            </p:spPr>
            <p:txBody>
              <a:bodyPr wrap="none" rtlCol="0" anchor="ctr" anchorCtr="1">
                <a:spAutoFit/>
              </a:bodyPr>
              <a:lstStyle/>
              <a:p>
                <a:r>
                  <a:rPr lang="en-US" sz="1400" dirty="0" smtClean="0">
                    <a:solidFill>
                      <a:srgbClr val="0000FF"/>
                    </a:solidFill>
                  </a:rPr>
                  <a:t>Transcription</a:t>
                </a:r>
                <a:endParaRPr lang="en-US" sz="1400" dirty="0">
                  <a:solidFill>
                    <a:srgbClr val="0000FF"/>
                  </a:solidFill>
                </a:endParaRPr>
              </a:p>
            </p:txBody>
          </p:sp>
          <p:sp>
            <p:nvSpPr>
              <p:cNvPr id="188" name="TextBox 187"/>
              <p:cNvSpPr txBox="1"/>
              <p:nvPr/>
            </p:nvSpPr>
            <p:spPr>
              <a:xfrm>
                <a:off x="564908" y="2215523"/>
                <a:ext cx="1612171" cy="1114515"/>
              </a:xfrm>
              <a:prstGeom prst="rect">
                <a:avLst/>
              </a:prstGeom>
              <a:noFill/>
              <a:ln w="38100">
                <a:solidFill>
                  <a:schemeClr val="tx1"/>
                </a:solidFill>
              </a:ln>
            </p:spPr>
            <p:txBody>
              <a:bodyPr wrap="none" rtlCol="0" anchor="ctr" anchorCtr="1">
                <a:spAutoFit/>
              </a:bodyPr>
              <a:lstStyle/>
              <a:p>
                <a:pPr algn="ctr"/>
                <a:r>
                  <a:rPr lang="en-US" sz="1400" b="1" dirty="0" smtClean="0">
                    <a:solidFill>
                      <a:srgbClr val="FF0000"/>
                    </a:solidFill>
                  </a:rPr>
                  <a:t>Other </a:t>
                </a:r>
              </a:p>
              <a:p>
                <a:pPr algn="ctr"/>
                <a:r>
                  <a:rPr lang="en-US" sz="1400" b="1" dirty="0" smtClean="0">
                    <a:solidFill>
                      <a:srgbClr val="FF0000"/>
                    </a:solidFill>
                  </a:rPr>
                  <a:t>Control</a:t>
                </a:r>
                <a:endParaRPr lang="en-US" sz="1400" b="1" dirty="0">
                  <a:solidFill>
                    <a:srgbClr val="FF0000"/>
                  </a:solidFill>
                </a:endParaRPr>
              </a:p>
            </p:txBody>
          </p:sp>
          <p:cxnSp>
            <p:nvCxnSpPr>
              <p:cNvPr id="189" name="Curved Connector 35"/>
              <p:cNvCxnSpPr>
                <a:stCxn id="188" idx="3"/>
                <a:endCxn id="182" idx="1"/>
              </p:cNvCxnSpPr>
              <p:nvPr/>
            </p:nvCxnSpPr>
            <p:spPr bwMode="auto">
              <a:xfrm flipV="1">
                <a:off x="2177079" y="1619321"/>
                <a:ext cx="654063" cy="115345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190" name="TextBox 189"/>
              <p:cNvSpPr txBox="1"/>
              <p:nvPr/>
            </p:nvSpPr>
            <p:spPr>
              <a:xfrm>
                <a:off x="1204800" y="611631"/>
                <a:ext cx="1240761" cy="655598"/>
              </a:xfrm>
              <a:prstGeom prst="rect">
                <a:avLst/>
              </a:prstGeom>
              <a:noFill/>
              <a:ln w="38100">
                <a:solidFill>
                  <a:schemeClr val="tx1"/>
                </a:solidFill>
              </a:ln>
            </p:spPr>
            <p:txBody>
              <a:bodyPr wrap="none" rtlCol="0" anchor="ctr" anchorCtr="1">
                <a:spAutoFit/>
              </a:bodyPr>
              <a:lstStyle/>
              <a:p>
                <a:r>
                  <a:rPr lang="en-US" sz="1400" b="1" dirty="0" smtClean="0">
                    <a:solidFill>
                      <a:srgbClr val="FF0000"/>
                    </a:solidFill>
                  </a:rPr>
                  <a:t>Gene</a:t>
                </a:r>
                <a:endParaRPr lang="en-US" sz="1400" b="1" dirty="0">
                  <a:solidFill>
                    <a:srgbClr val="FF0000"/>
                  </a:solidFill>
                </a:endParaRPr>
              </a:p>
            </p:txBody>
          </p:sp>
          <p:cxnSp>
            <p:nvCxnSpPr>
              <p:cNvPr id="191" name="Curved Connector 35"/>
              <p:cNvCxnSpPr>
                <a:stCxn id="190" idx="3"/>
                <a:endCxn id="182" idx="1"/>
              </p:cNvCxnSpPr>
              <p:nvPr/>
            </p:nvCxnSpPr>
            <p:spPr bwMode="auto">
              <a:xfrm>
                <a:off x="2445560" y="939431"/>
                <a:ext cx="385582" cy="679892"/>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192" name="Down Arrow 191"/>
              <p:cNvSpPr/>
              <p:nvPr/>
            </p:nvSpPr>
            <p:spPr bwMode="auto">
              <a:xfrm>
                <a:off x="4304082" y="3008355"/>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sz="1600">
                  <a:solidFill>
                    <a:srgbClr val="000000"/>
                  </a:solidFill>
                  <a:latin typeface="Comic Sans MS" pitchFamily="-109" charset="0"/>
                </a:endParaRPr>
              </a:p>
            </p:txBody>
          </p:sp>
          <p:sp>
            <p:nvSpPr>
              <p:cNvPr id="193" name="TextBox 192"/>
              <p:cNvSpPr txBox="1"/>
              <p:nvPr/>
            </p:nvSpPr>
            <p:spPr>
              <a:xfrm>
                <a:off x="3888684" y="2043308"/>
                <a:ext cx="1577547" cy="1114515"/>
              </a:xfrm>
              <a:prstGeom prst="rect">
                <a:avLst/>
              </a:prstGeom>
              <a:solidFill>
                <a:srgbClr val="FFFF00"/>
              </a:solidFill>
              <a:ln w="38100">
                <a:solidFill>
                  <a:schemeClr val="tx1"/>
                </a:solidFill>
              </a:ln>
            </p:spPr>
            <p:txBody>
              <a:bodyPr wrap="none" rtlCol="0" anchor="ctr" anchorCtr="1">
                <a:spAutoFit/>
              </a:bodyPr>
              <a:lstStyle/>
              <a:p>
                <a:pPr algn="ctr"/>
                <a:r>
                  <a:rPr lang="en-US" sz="1400" dirty="0" smtClean="0">
                    <a:solidFill>
                      <a:srgbClr val="000000"/>
                    </a:solidFill>
                    <a:latin typeface="Arial Black" pitchFamily="34" charset="0"/>
                  </a:rPr>
                  <a:t>Amino</a:t>
                </a:r>
              </a:p>
              <a:p>
                <a:pPr algn="ctr"/>
                <a:r>
                  <a:rPr lang="en-US" sz="1400" dirty="0" smtClean="0">
                    <a:solidFill>
                      <a:srgbClr val="000000"/>
                    </a:solidFill>
                    <a:latin typeface="Arial Black" pitchFamily="34" charset="0"/>
                  </a:rPr>
                  <a:t>Acids</a:t>
                </a:r>
                <a:endParaRPr lang="en-US" sz="1400" dirty="0">
                  <a:solidFill>
                    <a:srgbClr val="000000"/>
                  </a:solidFill>
                  <a:latin typeface="Arial Black" pitchFamily="34" charset="0"/>
                </a:endParaRPr>
              </a:p>
            </p:txBody>
          </p:sp>
          <p:sp>
            <p:nvSpPr>
              <p:cNvPr id="194" name="TextBox 193"/>
              <p:cNvSpPr txBox="1"/>
              <p:nvPr/>
            </p:nvSpPr>
            <p:spPr>
              <a:xfrm>
                <a:off x="4043557" y="3741108"/>
                <a:ext cx="1976655" cy="655598"/>
              </a:xfrm>
              <a:prstGeom prst="rect">
                <a:avLst/>
              </a:prstGeom>
              <a:solidFill>
                <a:srgbClr val="FF99FF"/>
              </a:solidFill>
              <a:ln w="38100">
                <a:solidFill>
                  <a:schemeClr val="tx1"/>
                </a:solidFill>
              </a:ln>
            </p:spPr>
            <p:txBody>
              <a:bodyPr wrap="none" rtlCol="0" anchor="ctr" anchorCtr="1">
                <a:spAutoFit/>
              </a:bodyPr>
              <a:lstStyle/>
              <a:p>
                <a:r>
                  <a:rPr lang="en-US" sz="1400" dirty="0" smtClean="0">
                    <a:solidFill>
                      <a:srgbClr val="660066"/>
                    </a:solidFill>
                    <a:latin typeface="Arial Black" pitchFamily="34" charset="0"/>
                  </a:rPr>
                  <a:t>Proteins</a:t>
                </a:r>
                <a:endParaRPr lang="en-US" sz="1400" dirty="0">
                  <a:solidFill>
                    <a:srgbClr val="660066"/>
                  </a:solidFill>
                  <a:latin typeface="Arial Black" pitchFamily="34" charset="0"/>
                </a:endParaRPr>
              </a:p>
            </p:txBody>
          </p:sp>
          <p:sp>
            <p:nvSpPr>
              <p:cNvPr id="195" name="TextBox 194"/>
              <p:cNvSpPr txBox="1"/>
              <p:nvPr/>
            </p:nvSpPr>
            <p:spPr>
              <a:xfrm>
                <a:off x="5009530" y="2853217"/>
                <a:ext cx="2477745" cy="655598"/>
              </a:xfrm>
              <a:prstGeom prst="rect">
                <a:avLst/>
              </a:prstGeom>
              <a:solidFill>
                <a:srgbClr val="FF99FF"/>
              </a:solidFill>
              <a:ln w="38100">
                <a:solidFill>
                  <a:schemeClr val="tx1"/>
                </a:solidFill>
              </a:ln>
            </p:spPr>
            <p:txBody>
              <a:bodyPr wrap="none" rtlCol="0" anchor="ctr" anchorCtr="1">
                <a:spAutoFit/>
              </a:bodyPr>
              <a:lstStyle/>
              <a:p>
                <a:pPr algn="ctr"/>
                <a:r>
                  <a:rPr lang="en-US" sz="1400" dirty="0" err="1" smtClean="0">
                    <a:solidFill>
                      <a:srgbClr val="660066"/>
                    </a:solidFill>
                    <a:latin typeface="Arial Black" pitchFamily="34" charset="0"/>
                  </a:rPr>
                  <a:t>Ribosomes</a:t>
                </a:r>
                <a:endParaRPr lang="en-US" sz="1400" dirty="0">
                  <a:solidFill>
                    <a:srgbClr val="660066"/>
                  </a:solidFill>
                  <a:latin typeface="Arial Black" pitchFamily="34" charset="0"/>
                </a:endParaRPr>
              </a:p>
            </p:txBody>
          </p:sp>
          <p:cxnSp>
            <p:nvCxnSpPr>
              <p:cNvPr id="196" name="Curved Connector 35"/>
              <p:cNvCxnSpPr>
                <a:stCxn id="195" idx="2"/>
                <a:endCxn id="192" idx="3"/>
              </p:cNvCxnSpPr>
              <p:nvPr/>
            </p:nvCxnSpPr>
            <p:spPr bwMode="auto">
              <a:xfrm rot="5400000" flipH="1">
                <a:off x="5501235" y="2761649"/>
                <a:ext cx="117635" cy="1376701"/>
              </a:xfrm>
              <a:prstGeom prst="curvedConnector4">
                <a:avLst>
                  <a:gd name="adj1" fmla="val -413943"/>
                  <a:gd name="adj2" fmla="val 94994"/>
                </a:avLst>
              </a:prstGeom>
              <a:solidFill>
                <a:schemeClr val="accent1"/>
              </a:solidFill>
              <a:ln w="38100" cap="flat" cmpd="sng" algn="ctr">
                <a:solidFill>
                  <a:schemeClr val="tx1"/>
                </a:solidFill>
                <a:prstDash val="solid"/>
                <a:round/>
                <a:headEnd type="none" w="med" len="med"/>
                <a:tailEnd type="triangle" w="med" len="med"/>
              </a:ln>
              <a:effectLst/>
            </p:spPr>
          </p:cxnSp>
          <p:sp>
            <p:nvSpPr>
              <p:cNvPr id="197" name="TextBox 196"/>
              <p:cNvSpPr txBox="1"/>
              <p:nvPr/>
            </p:nvSpPr>
            <p:spPr>
              <a:xfrm>
                <a:off x="2269426" y="3896621"/>
                <a:ext cx="1439057" cy="983396"/>
              </a:xfrm>
              <a:prstGeom prst="rect">
                <a:avLst/>
              </a:prstGeom>
              <a:noFill/>
              <a:ln w="38100">
                <a:solidFill>
                  <a:schemeClr val="tx1"/>
                </a:solidFill>
              </a:ln>
            </p:spPr>
            <p:txBody>
              <a:bodyPr wrap="none" rtlCol="0" anchor="ctr" anchorCtr="1">
                <a:spAutoFit/>
              </a:bodyPr>
              <a:lstStyle/>
              <a:p>
                <a:pPr algn="ctr"/>
                <a:r>
                  <a:rPr lang="en-US" sz="1200" b="1" dirty="0" smtClean="0">
                    <a:solidFill>
                      <a:srgbClr val="FF0000"/>
                    </a:solidFill>
                  </a:rPr>
                  <a:t>Other </a:t>
                </a:r>
              </a:p>
              <a:p>
                <a:pPr algn="ctr"/>
                <a:r>
                  <a:rPr lang="en-US" sz="1200" b="1" dirty="0" smtClean="0">
                    <a:solidFill>
                      <a:srgbClr val="FF0000"/>
                    </a:solidFill>
                  </a:rPr>
                  <a:t>Control</a:t>
                </a:r>
                <a:endParaRPr lang="en-US" sz="1200" b="1" dirty="0">
                  <a:solidFill>
                    <a:srgbClr val="FF0000"/>
                  </a:solidFill>
                </a:endParaRPr>
              </a:p>
            </p:txBody>
          </p:sp>
          <p:cxnSp>
            <p:nvCxnSpPr>
              <p:cNvPr id="198" name="Curved Connector 35"/>
              <p:cNvCxnSpPr>
                <a:stCxn id="197" idx="3"/>
                <a:endCxn id="192" idx="1"/>
              </p:cNvCxnSpPr>
              <p:nvPr/>
            </p:nvCxnSpPr>
            <p:spPr bwMode="auto">
              <a:xfrm flipV="1">
                <a:off x="3708483" y="3391180"/>
                <a:ext cx="595599" cy="99713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199" name="Curved Connector 35"/>
              <p:cNvCxnSpPr>
                <a:endCxn id="192" idx="1"/>
              </p:cNvCxnSpPr>
              <p:nvPr/>
            </p:nvCxnSpPr>
            <p:spPr bwMode="auto">
              <a:xfrm rot="16200000" flipH="1">
                <a:off x="3168080" y="2355850"/>
                <a:ext cx="1150216" cy="1121788"/>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sp>
            <p:nvSpPr>
              <p:cNvPr id="200" name="TextBox 199"/>
              <p:cNvSpPr txBox="1"/>
              <p:nvPr/>
            </p:nvSpPr>
            <p:spPr>
              <a:xfrm>
                <a:off x="2110123" y="3153496"/>
                <a:ext cx="2086944" cy="655598"/>
              </a:xfrm>
              <a:prstGeom prst="rect">
                <a:avLst/>
              </a:prstGeom>
              <a:noFill/>
              <a:ln w="38100">
                <a:solidFill>
                  <a:schemeClr val="tx1"/>
                </a:solidFill>
              </a:ln>
            </p:spPr>
            <p:txBody>
              <a:bodyPr wrap="none" rtlCol="0" anchor="ctr" anchorCtr="1">
                <a:spAutoFit/>
              </a:bodyPr>
              <a:lstStyle/>
              <a:p>
                <a:r>
                  <a:rPr lang="en-US" sz="1400" dirty="0" smtClean="0">
                    <a:solidFill>
                      <a:srgbClr val="0000FF"/>
                    </a:solidFill>
                  </a:rPr>
                  <a:t>Translation</a:t>
                </a:r>
                <a:endParaRPr lang="en-US" sz="1400" dirty="0">
                  <a:solidFill>
                    <a:srgbClr val="0000FF"/>
                  </a:solidFill>
                </a:endParaRPr>
              </a:p>
            </p:txBody>
          </p:sp>
          <p:sp>
            <p:nvSpPr>
              <p:cNvPr id="201" name="Right Arrow 200"/>
              <p:cNvSpPr/>
              <p:nvPr/>
            </p:nvSpPr>
            <p:spPr bwMode="auto">
              <a:xfrm>
                <a:off x="3429000" y="4455950"/>
                <a:ext cx="2590800" cy="1030450"/>
              </a:xfrm>
              <a:prstGeom prst="rightArrow">
                <a:avLst/>
              </a:prstGeom>
              <a:solidFill>
                <a:srgbClr val="99CC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smtClean="0">
                    <a:solidFill>
                      <a:srgbClr val="000000"/>
                    </a:solidFill>
                    <a:latin typeface="Comic Sans MS" pitchFamily="-109" charset="0"/>
                  </a:rPr>
                  <a:t>Metabolism</a:t>
                </a:r>
                <a:endParaRPr lang="en-US" sz="1600" dirty="0">
                  <a:solidFill>
                    <a:srgbClr val="000000"/>
                  </a:solidFill>
                  <a:latin typeface="Comic Sans MS" pitchFamily="-109" charset="0"/>
                </a:endParaRPr>
              </a:p>
            </p:txBody>
          </p:sp>
          <p:cxnSp>
            <p:nvCxnSpPr>
              <p:cNvPr id="202" name="Curved Connector 35"/>
              <p:cNvCxnSpPr>
                <a:stCxn id="194" idx="2"/>
                <a:endCxn id="201" idx="0"/>
              </p:cNvCxnSpPr>
              <p:nvPr/>
            </p:nvCxnSpPr>
            <p:spPr bwMode="auto">
              <a:xfrm rot="16200000" flipH="1">
                <a:off x="5258755" y="4169836"/>
                <a:ext cx="59245" cy="512983"/>
              </a:xfrm>
              <a:prstGeom prst="curvedConnector3">
                <a:avLst>
                  <a:gd name="adj1" fmla="val 50000"/>
                </a:avLst>
              </a:prstGeom>
              <a:solidFill>
                <a:schemeClr val="accent1"/>
              </a:solidFill>
              <a:ln w="38100" cap="flat" cmpd="sng" algn="ctr">
                <a:solidFill>
                  <a:schemeClr val="tx1"/>
                </a:solidFill>
                <a:prstDash val="solid"/>
                <a:round/>
                <a:headEnd type="none" w="med" len="med"/>
                <a:tailEnd type="triangle" w="med" len="med"/>
              </a:ln>
              <a:effectLst/>
            </p:spPr>
          </p:cxnSp>
          <p:sp>
            <p:nvSpPr>
              <p:cNvPr id="203" name="TextBox 202"/>
              <p:cNvSpPr txBox="1"/>
              <p:nvPr/>
            </p:nvSpPr>
            <p:spPr>
              <a:xfrm>
                <a:off x="6090182" y="4610775"/>
                <a:ext cx="2096261" cy="655598"/>
              </a:xfrm>
              <a:prstGeom prst="rect">
                <a:avLst/>
              </a:prstGeom>
              <a:solidFill>
                <a:srgbClr val="FFFF00"/>
              </a:solidFill>
              <a:ln w="38100">
                <a:solidFill>
                  <a:schemeClr val="tx1"/>
                </a:solidFill>
              </a:ln>
            </p:spPr>
            <p:txBody>
              <a:bodyPr wrap="none" rtlCol="0" anchor="ctr" anchorCtr="1">
                <a:spAutoFit/>
              </a:bodyPr>
              <a:lstStyle/>
              <a:p>
                <a:pPr algn="ctr"/>
                <a:r>
                  <a:rPr lang="en-US" sz="1400" dirty="0" smtClean="0">
                    <a:solidFill>
                      <a:srgbClr val="000000"/>
                    </a:solidFill>
                    <a:latin typeface="Arial Black" pitchFamily="34" charset="0"/>
                  </a:rPr>
                  <a:t>Products</a:t>
                </a:r>
                <a:endParaRPr lang="en-US" sz="1400" dirty="0">
                  <a:solidFill>
                    <a:srgbClr val="000000"/>
                  </a:solidFill>
                  <a:latin typeface="Arial Black" pitchFamily="34" charset="0"/>
                </a:endParaRPr>
              </a:p>
            </p:txBody>
          </p:sp>
          <p:cxnSp>
            <p:nvCxnSpPr>
              <p:cNvPr id="204" name="Curved Connector 35"/>
              <p:cNvCxnSpPr>
                <a:endCxn id="195" idx="3"/>
              </p:cNvCxnSpPr>
              <p:nvPr/>
            </p:nvCxnSpPr>
            <p:spPr bwMode="auto">
              <a:xfrm flipV="1">
                <a:off x="5562600" y="3181017"/>
                <a:ext cx="1924675" cy="831291"/>
              </a:xfrm>
              <a:prstGeom prst="curvedConnector3">
                <a:avLst>
                  <a:gd name="adj1" fmla="val 12332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05" name="Curved Connector 35"/>
              <p:cNvCxnSpPr>
                <a:stCxn id="194" idx="3"/>
                <a:endCxn id="185" idx="3"/>
              </p:cNvCxnSpPr>
              <p:nvPr/>
            </p:nvCxnSpPr>
            <p:spPr bwMode="auto">
              <a:xfrm flipH="1" flipV="1">
                <a:off x="5368105" y="1415996"/>
                <a:ext cx="652107" cy="2652912"/>
              </a:xfrm>
              <a:prstGeom prst="curvedConnector3">
                <a:avLst>
                  <a:gd name="adj1" fmla="val -68833"/>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06" name="Curved Connector 35"/>
              <p:cNvCxnSpPr>
                <a:stCxn id="203" idx="3"/>
                <a:endCxn id="193" idx="3"/>
              </p:cNvCxnSpPr>
              <p:nvPr/>
            </p:nvCxnSpPr>
            <p:spPr bwMode="auto">
              <a:xfrm flipH="1" flipV="1">
                <a:off x="5466231" y="2600565"/>
                <a:ext cx="2720213" cy="2338010"/>
              </a:xfrm>
              <a:prstGeom prst="curvedConnector3">
                <a:avLst>
                  <a:gd name="adj1" fmla="val -1650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07" name="Curved Connector 35"/>
              <p:cNvCxnSpPr>
                <a:stCxn id="203" idx="3"/>
                <a:endCxn id="183" idx="3"/>
              </p:cNvCxnSpPr>
              <p:nvPr/>
            </p:nvCxnSpPr>
            <p:spPr bwMode="auto">
              <a:xfrm flipH="1" flipV="1">
                <a:off x="3854974" y="1121790"/>
                <a:ext cx="4331470" cy="3816786"/>
              </a:xfrm>
              <a:prstGeom prst="curvedConnector3">
                <a:avLst>
                  <a:gd name="adj1" fmla="val -10363"/>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08" name="Curved Connector 35"/>
              <p:cNvCxnSpPr>
                <a:stCxn id="181" idx="0"/>
                <a:endCxn id="197" idx="1"/>
              </p:cNvCxnSpPr>
              <p:nvPr/>
            </p:nvCxnSpPr>
            <p:spPr bwMode="auto">
              <a:xfrm rot="5400000" flipH="1" flipV="1">
                <a:off x="1190792" y="4872417"/>
                <a:ext cx="1562730" cy="594538"/>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09" name="Curved Connector 35"/>
              <p:cNvCxnSpPr>
                <a:stCxn id="181" idx="0"/>
                <a:endCxn id="188" idx="1"/>
              </p:cNvCxnSpPr>
              <p:nvPr/>
            </p:nvCxnSpPr>
            <p:spPr bwMode="auto">
              <a:xfrm rot="16200000" flipV="1">
                <a:off x="-469236" y="3806924"/>
                <a:ext cx="3178269" cy="1109980"/>
              </a:xfrm>
              <a:prstGeom prst="curvedConnector4">
                <a:avLst>
                  <a:gd name="adj1" fmla="val 41233"/>
                  <a:gd name="adj2" fmla="val 220107"/>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10" name="Curved Connector 35"/>
              <p:cNvCxnSpPr>
                <a:stCxn id="203" idx="3"/>
              </p:cNvCxnSpPr>
              <p:nvPr/>
            </p:nvCxnSpPr>
            <p:spPr bwMode="auto">
              <a:xfrm flipH="1">
                <a:off x="6172211" y="4938575"/>
                <a:ext cx="2014233" cy="1386022"/>
              </a:xfrm>
              <a:prstGeom prst="curvedConnector3">
                <a:avLst>
                  <a:gd name="adj1" fmla="val -22285"/>
                </a:avLst>
              </a:prstGeom>
              <a:solidFill>
                <a:schemeClr val="accent1"/>
              </a:solidFill>
              <a:ln w="38100" cap="flat" cmpd="sng" algn="ctr">
                <a:solidFill>
                  <a:schemeClr val="tx1"/>
                </a:solidFill>
                <a:prstDash val="solid"/>
                <a:round/>
                <a:headEnd type="none" w="med" len="med"/>
                <a:tailEnd type="triangle" w="med" len="med"/>
              </a:ln>
              <a:effectLst/>
            </p:spPr>
          </p:cxnSp>
          <p:sp>
            <p:nvSpPr>
              <p:cNvPr id="211" name="Left Arrow 210"/>
              <p:cNvSpPr/>
              <p:nvPr/>
            </p:nvSpPr>
            <p:spPr bwMode="auto">
              <a:xfrm>
                <a:off x="2980221" y="5867400"/>
                <a:ext cx="3353384" cy="990600"/>
              </a:xfrm>
              <a:prstGeom prst="leftArrow">
                <a:avLst/>
              </a:prstGeom>
              <a:solidFill>
                <a:srgbClr val="FFCCCC"/>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sz="1600" dirty="0" smtClean="0">
                    <a:solidFill>
                      <a:srgbClr val="000000"/>
                    </a:solidFill>
                    <a:latin typeface="Comic Sans MS" pitchFamily="-109" charset="0"/>
                  </a:rPr>
                  <a:t>Signal transduction</a:t>
                </a:r>
                <a:endParaRPr lang="en-US" sz="1600" dirty="0">
                  <a:solidFill>
                    <a:srgbClr val="000000"/>
                  </a:solidFill>
                  <a:latin typeface="Comic Sans MS" pitchFamily="-109" charset="0"/>
                </a:endParaRPr>
              </a:p>
            </p:txBody>
          </p:sp>
          <p:cxnSp>
            <p:nvCxnSpPr>
              <p:cNvPr id="212" name="Curved Connector 35"/>
              <p:cNvCxnSpPr>
                <a:stCxn id="181" idx="0"/>
                <a:endCxn id="188" idx="2"/>
              </p:cNvCxnSpPr>
              <p:nvPr/>
            </p:nvCxnSpPr>
            <p:spPr bwMode="auto">
              <a:xfrm rot="16200000" flipV="1">
                <a:off x="212436" y="4488596"/>
                <a:ext cx="2621012" cy="303893"/>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13" name="Curved Connector 35"/>
              <p:cNvCxnSpPr>
                <a:stCxn id="181" idx="0"/>
                <a:endCxn id="197" idx="2"/>
              </p:cNvCxnSpPr>
              <p:nvPr/>
            </p:nvCxnSpPr>
            <p:spPr bwMode="auto">
              <a:xfrm rot="5400000" flipH="1" flipV="1">
                <a:off x="1796406" y="4758501"/>
                <a:ext cx="1071033" cy="1314067"/>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14" name="Curved Connector 35"/>
              <p:cNvCxnSpPr>
                <a:stCxn id="181" idx="1"/>
              </p:cNvCxnSpPr>
              <p:nvPr/>
            </p:nvCxnSpPr>
            <p:spPr bwMode="auto">
              <a:xfrm rot="10800000" flipH="1">
                <a:off x="-319394" y="2420001"/>
                <a:ext cx="3061068" cy="3924409"/>
              </a:xfrm>
              <a:prstGeom prst="curvedConnector4">
                <a:avLst>
                  <a:gd name="adj1" fmla="val -14664"/>
                  <a:gd name="adj2" fmla="val 5501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15" name="Curved Connector 35"/>
              <p:cNvCxnSpPr>
                <a:endCxn id="195" idx="2"/>
              </p:cNvCxnSpPr>
              <p:nvPr/>
            </p:nvCxnSpPr>
            <p:spPr bwMode="auto">
              <a:xfrm flipV="1">
                <a:off x="1295401" y="3508815"/>
                <a:ext cx="4953003" cy="2358602"/>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216" name="Curved Connector 35"/>
              <p:cNvCxnSpPr>
                <a:stCxn id="203" idx="3"/>
              </p:cNvCxnSpPr>
              <p:nvPr/>
            </p:nvCxnSpPr>
            <p:spPr bwMode="auto">
              <a:xfrm flipH="1" flipV="1">
                <a:off x="6858012" y="2057411"/>
                <a:ext cx="1328432" cy="2881164"/>
              </a:xfrm>
              <a:prstGeom prst="curvedConnector4">
                <a:avLst>
                  <a:gd name="adj1" fmla="val -33789"/>
                  <a:gd name="adj2" fmla="val 55689"/>
                </a:avLst>
              </a:prstGeom>
              <a:solidFill>
                <a:schemeClr val="accent1"/>
              </a:solidFill>
              <a:ln w="38100" cap="flat" cmpd="sng" algn="ctr">
                <a:solidFill>
                  <a:schemeClr val="tx1"/>
                </a:solidFill>
                <a:prstDash val="solid"/>
                <a:round/>
                <a:headEnd type="none" w="med" len="med"/>
                <a:tailEnd type="triangle" w="med" len="med"/>
              </a:ln>
              <a:effectLst/>
            </p:spPr>
          </p:cxnSp>
          <p:sp>
            <p:nvSpPr>
              <p:cNvPr id="217" name="TextBox 216"/>
              <p:cNvSpPr txBox="1"/>
              <p:nvPr/>
            </p:nvSpPr>
            <p:spPr>
              <a:xfrm>
                <a:off x="7543801" y="5303300"/>
                <a:ext cx="1453230" cy="858293"/>
              </a:xfrm>
              <a:prstGeom prst="rect">
                <a:avLst/>
              </a:prstGeom>
              <a:solidFill>
                <a:schemeClr val="tx1"/>
              </a:solidFill>
              <a:ln w="38100">
                <a:solidFill>
                  <a:schemeClr val="tx1"/>
                </a:solidFill>
              </a:ln>
            </p:spPr>
            <p:txBody>
              <a:bodyPr wrap="none" rtlCol="0" anchor="ctr" anchorCtr="1">
                <a:spAutoFit/>
              </a:bodyPr>
              <a:lstStyle/>
              <a:p>
                <a:r>
                  <a:rPr lang="en-US" sz="2000" dirty="0" smtClean="0">
                    <a:solidFill>
                      <a:srgbClr val="FFFF00"/>
                    </a:solidFill>
                    <a:latin typeface="Arial Black" pitchFamily="34" charset="0"/>
                  </a:rPr>
                  <a:t>ATP</a:t>
                </a:r>
                <a:endParaRPr lang="en-US" sz="2000" dirty="0">
                  <a:solidFill>
                    <a:srgbClr val="FFFF00"/>
                  </a:solidFill>
                  <a:latin typeface="Arial Black" pitchFamily="34" charset="0"/>
                </a:endParaRPr>
              </a:p>
            </p:txBody>
          </p:sp>
        </p:grpSp>
        <p:sp>
          <p:nvSpPr>
            <p:cNvPr id="178" name="TextBox 177"/>
            <p:cNvSpPr txBox="1"/>
            <p:nvPr/>
          </p:nvSpPr>
          <p:spPr>
            <a:xfrm>
              <a:off x="457200" y="3124200"/>
              <a:ext cx="773157" cy="387901"/>
            </a:xfrm>
            <a:prstGeom prst="rect">
              <a:avLst/>
            </a:prstGeom>
            <a:noFill/>
          </p:spPr>
          <p:txBody>
            <a:bodyPr wrap="none" rtlCol="0">
              <a:spAutoFit/>
            </a:bodyPr>
            <a:lstStyle/>
            <a:p>
              <a:r>
                <a:rPr lang="en-US" sz="1600" dirty="0" smtClean="0">
                  <a:solidFill>
                    <a:srgbClr val="000000"/>
                  </a:solidFill>
                  <a:latin typeface="Arial Black" pitchFamily="34" charset="0"/>
                </a:rPr>
                <a:t>DNA</a:t>
              </a:r>
              <a:endParaRPr lang="en-US" sz="1600" dirty="0">
                <a:solidFill>
                  <a:srgbClr val="000000"/>
                </a:solidFill>
                <a:latin typeface="Arial Black" pitchFamily="34" charset="0"/>
              </a:endParaRPr>
            </a:p>
          </p:txBody>
        </p:sp>
        <p:sp>
          <p:nvSpPr>
            <p:cNvPr id="179" name="Circular Arrow 178"/>
            <p:cNvSpPr/>
            <p:nvPr/>
          </p:nvSpPr>
          <p:spPr bwMode="auto">
            <a:xfrm rot="19489471">
              <a:off x="-11763" y="2778731"/>
              <a:ext cx="990600" cy="1066800"/>
            </a:xfrm>
            <a:prstGeom prst="circularArrow">
              <a:avLst>
                <a:gd name="adj1" fmla="val 12500"/>
                <a:gd name="adj2" fmla="val 2764013"/>
                <a:gd name="adj3" fmla="val 20457681"/>
                <a:gd name="adj4" fmla="val 9114988"/>
                <a:gd name="adj5" fmla="val 12500"/>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800">
                <a:solidFill>
                  <a:srgbClr val="000000"/>
                </a:solidFill>
                <a:latin typeface="Comic Sans MS" pitchFamily="-109" charset="0"/>
              </a:endParaRPr>
            </a:p>
          </p:txBody>
        </p:sp>
        <p:sp>
          <p:nvSpPr>
            <p:cNvPr id="180" name="TextBox 179"/>
            <p:cNvSpPr txBox="1"/>
            <p:nvPr/>
          </p:nvSpPr>
          <p:spPr>
            <a:xfrm>
              <a:off x="0" y="3505200"/>
              <a:ext cx="1066800" cy="740539"/>
            </a:xfrm>
            <a:prstGeom prst="rect">
              <a:avLst/>
            </a:prstGeom>
            <a:solidFill>
              <a:srgbClr val="FFFF00"/>
            </a:solidFill>
          </p:spPr>
          <p:txBody>
            <a:bodyPr wrap="square" rtlCol="0">
              <a:spAutoFit/>
            </a:bodyPr>
            <a:lstStyle/>
            <a:p>
              <a:pPr algn="ctr"/>
              <a:r>
                <a:rPr lang="en-US" b="1" dirty="0" smtClean="0">
                  <a:solidFill>
                    <a:srgbClr val="000000"/>
                  </a:solidFill>
                  <a:latin typeface="Arial Black" pitchFamily="34" charset="0"/>
                </a:rPr>
                <a:t>New gene</a:t>
              </a:r>
              <a:endParaRPr lang="en-US" b="1" dirty="0">
                <a:solidFill>
                  <a:srgbClr val="000000"/>
                </a:solidFill>
                <a:latin typeface="Arial Black" pitchFamily="34" charset="0"/>
              </a:endParaRPr>
            </a:p>
          </p:txBody>
        </p:sp>
      </p:grpSp>
      <p:sp>
        <p:nvSpPr>
          <p:cNvPr id="65" name="TextBox 64"/>
          <p:cNvSpPr txBox="1"/>
          <p:nvPr/>
        </p:nvSpPr>
        <p:spPr>
          <a:xfrm>
            <a:off x="381000" y="5257800"/>
            <a:ext cx="2057400" cy="138499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Gene Transfer</a:t>
            </a:r>
          </a:p>
        </p:txBody>
      </p:sp>
      <p:sp>
        <p:nvSpPr>
          <p:cNvPr id="175" name="TextBox 174"/>
          <p:cNvSpPr txBox="1"/>
          <p:nvPr/>
        </p:nvSpPr>
        <p:spPr>
          <a:xfrm>
            <a:off x="838200" y="1029831"/>
            <a:ext cx="7620000" cy="2246769"/>
          </a:xfrm>
          <a:prstGeom prst="rect">
            <a:avLst/>
          </a:prstGeom>
          <a:solidFill>
            <a:schemeClr val="bg1"/>
          </a:solidFill>
          <a:ln w="38100">
            <a:solidFill>
              <a:schemeClr val="tx1"/>
            </a:solidFill>
          </a:ln>
          <a:effectLst>
            <a:outerShdw blurRad="50800" dist="63500" dir="13500000" sx="105000" sy="105000" algn="br" rotWithShape="0">
              <a:prstClr val="black">
                <a:alpha val="69000"/>
              </a:prstClr>
            </a:outerShdw>
          </a:effectLst>
        </p:spPr>
        <p:txBody>
          <a:bodyPr wrap="square" rtlCol="0">
            <a:spAutoFit/>
          </a:bodyPr>
          <a:lstStyle/>
          <a:p>
            <a:r>
              <a:rPr lang="en-US" sz="2800" dirty="0" smtClean="0">
                <a:solidFill>
                  <a:srgbClr val="000000"/>
                </a:solidFill>
              </a:rPr>
              <a:t>Sequence ~100 E Coli (</a:t>
            </a:r>
            <a:r>
              <a:rPr lang="en-US" sz="2800" i="1" dirty="0" smtClean="0">
                <a:solidFill>
                  <a:srgbClr val="000000"/>
                </a:solidFill>
              </a:rPr>
              <a:t>not</a:t>
            </a:r>
            <a:r>
              <a:rPr lang="en-US" sz="2800" dirty="0" smtClean="0">
                <a:solidFill>
                  <a:srgbClr val="000000"/>
                </a:solidFill>
              </a:rPr>
              <a:t> chosen randomly)</a:t>
            </a:r>
          </a:p>
          <a:p>
            <a:pPr>
              <a:buFont typeface="Arial" pitchFamily="34" charset="0"/>
              <a:buChar char="•"/>
            </a:pPr>
            <a:r>
              <a:rPr lang="en-US" sz="2800" dirty="0" smtClean="0">
                <a:solidFill>
                  <a:srgbClr val="000000"/>
                </a:solidFill>
              </a:rPr>
              <a:t> ~ 4K genes per cell</a:t>
            </a:r>
          </a:p>
          <a:p>
            <a:pPr>
              <a:buFont typeface="Arial" pitchFamily="34" charset="0"/>
              <a:buChar char="•"/>
            </a:pPr>
            <a:r>
              <a:rPr lang="en-US" sz="2800" dirty="0" smtClean="0">
                <a:solidFill>
                  <a:srgbClr val="000000"/>
                </a:solidFill>
              </a:rPr>
              <a:t> ~20K </a:t>
            </a:r>
            <a:r>
              <a:rPr lang="en-US" sz="2800" i="1" dirty="0" smtClean="0">
                <a:solidFill>
                  <a:srgbClr val="000000"/>
                </a:solidFill>
              </a:rPr>
              <a:t>different</a:t>
            </a:r>
            <a:r>
              <a:rPr lang="en-US" sz="2800" dirty="0" smtClean="0">
                <a:solidFill>
                  <a:srgbClr val="000000"/>
                </a:solidFill>
              </a:rPr>
              <a:t> genes in total (</a:t>
            </a:r>
            <a:r>
              <a:rPr lang="en-US" sz="2800" dirty="0" err="1" smtClean="0">
                <a:solidFill>
                  <a:srgbClr val="000000"/>
                </a:solidFill>
              </a:rPr>
              <a:t>pangenome</a:t>
            </a:r>
            <a:r>
              <a:rPr lang="en-US" sz="2800" dirty="0" smtClean="0">
                <a:solidFill>
                  <a:srgbClr val="000000"/>
                </a:solidFill>
              </a:rPr>
              <a:t>)</a:t>
            </a:r>
          </a:p>
          <a:p>
            <a:pPr>
              <a:buFont typeface="Arial" pitchFamily="34" charset="0"/>
              <a:buChar char="•"/>
            </a:pPr>
            <a:r>
              <a:rPr lang="en-US" sz="2800" dirty="0" smtClean="0">
                <a:solidFill>
                  <a:srgbClr val="000000"/>
                </a:solidFill>
              </a:rPr>
              <a:t> ~ 1K universally shared genes </a:t>
            </a:r>
          </a:p>
          <a:p>
            <a:pPr>
              <a:buFont typeface="Arial" pitchFamily="34" charset="0"/>
              <a:buChar char="•"/>
            </a:pPr>
            <a:r>
              <a:rPr lang="en-US" sz="2800" dirty="0" smtClean="0">
                <a:solidFill>
                  <a:srgbClr val="000000"/>
                </a:solidFill>
              </a:rPr>
              <a:t> ~ 300 essential (minimal) genes</a:t>
            </a:r>
          </a:p>
        </p:txBody>
      </p:sp>
      <p:sp>
        <p:nvSpPr>
          <p:cNvPr id="2" name="TextBox 1"/>
          <p:cNvSpPr txBox="1"/>
          <p:nvPr/>
        </p:nvSpPr>
        <p:spPr>
          <a:xfrm>
            <a:off x="78066" y="152970"/>
            <a:ext cx="9140267" cy="523220"/>
          </a:xfrm>
          <a:prstGeom prst="rect">
            <a:avLst/>
          </a:prstGeom>
          <a:noFill/>
        </p:spPr>
        <p:txBody>
          <a:bodyPr wrap="none" rtlCol="0">
            <a:spAutoFit/>
          </a:bodyPr>
          <a:lstStyle/>
          <a:p>
            <a:r>
              <a:rPr lang="en-US" sz="2800" dirty="0" smtClean="0">
                <a:solidFill>
                  <a:srgbClr val="000000"/>
                </a:solidFill>
                <a:latin typeface="Arial Black" pitchFamily="34" charset="0"/>
              </a:rPr>
              <a:t>Drilling Down: HGT and antibiotic resistance</a:t>
            </a:r>
            <a:endParaRPr lang="en-US" sz="2800" dirty="0">
              <a:solidFill>
                <a:srgbClr val="000000"/>
              </a:solidFill>
              <a:latin typeface="Arial Black" pitchFamily="34" charset="0"/>
            </a:endParaRPr>
          </a:p>
        </p:txBody>
      </p:sp>
    </p:spTree>
    <p:extLst>
      <p:ext uri="{BB962C8B-B14F-4D97-AF65-F5344CB8AC3E}">
        <p14:creationId xmlns:p14="http://schemas.microsoft.com/office/powerpoint/2010/main" val="1617627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2839" y="34595"/>
            <a:ext cx="7898366" cy="1323439"/>
          </a:xfrm>
          <a:prstGeom prst="rect">
            <a:avLst/>
          </a:prstGeom>
          <a:noFill/>
        </p:spPr>
        <p:txBody>
          <a:bodyPr wrap="none" rtlCol="0">
            <a:spAutoFit/>
          </a:bodyPr>
          <a:lstStyle/>
          <a:p>
            <a:pPr algn="ctr"/>
            <a:r>
              <a:rPr lang="en-US" sz="4000" dirty="0" smtClean="0"/>
              <a:t>Putting it all Together</a:t>
            </a:r>
          </a:p>
          <a:p>
            <a:pPr algn="ctr"/>
            <a:r>
              <a:rPr lang="en-US" sz="4000" dirty="0" smtClean="0"/>
              <a:t>Architecture, Layering, and Tradeoffs</a:t>
            </a:r>
            <a:endParaRPr lang="en-US" sz="4000" dirty="0"/>
          </a:p>
        </p:txBody>
      </p:sp>
      <p:grpSp>
        <p:nvGrpSpPr>
          <p:cNvPr id="2" name="Group 1"/>
          <p:cNvGrpSpPr/>
          <p:nvPr/>
        </p:nvGrpSpPr>
        <p:grpSpPr>
          <a:xfrm>
            <a:off x="659392" y="1847912"/>
            <a:ext cx="7630938" cy="4497288"/>
            <a:chOff x="179275" y="1405387"/>
            <a:chExt cx="8823263"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258693"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986913"/>
              <a:ext cx="2084412" cy="369332"/>
            </a:xfrm>
            <a:prstGeom prst="rect">
              <a:avLst/>
            </a:prstGeom>
          </p:spPr>
          <p:txBody>
            <a:bodyPr wrap="none">
              <a:spAutoFit/>
            </a:bodyPr>
            <a:lstStyle/>
            <a:p>
              <a:r>
                <a:rPr lang="en-US" dirty="0" smtClean="0"/>
                <a:t>Constrained/Hidden</a:t>
              </a:r>
              <a:endParaRPr lang="en-US"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37</a:t>
            </a:fld>
            <a:endParaRPr lang="en-US" dirty="0"/>
          </a:p>
        </p:txBody>
      </p:sp>
      <p:sp>
        <p:nvSpPr>
          <p:cNvPr id="26" name="Freeform 25"/>
          <p:cNvSpPr/>
          <p:nvPr/>
        </p:nvSpPr>
        <p:spPr bwMode="auto">
          <a:xfrm>
            <a:off x="2217815" y="2070749"/>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spTree>
    <p:extLst>
      <p:ext uri="{BB962C8B-B14F-4D97-AF65-F5344CB8AC3E}">
        <p14:creationId xmlns:p14="http://schemas.microsoft.com/office/powerpoint/2010/main" val="6099190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003" y="196715"/>
            <a:ext cx="8621994" cy="1323439"/>
          </a:xfrm>
          <a:prstGeom prst="rect">
            <a:avLst/>
          </a:prstGeom>
          <a:noFill/>
        </p:spPr>
        <p:txBody>
          <a:bodyPr wrap="square" rtlCol="0">
            <a:spAutoFit/>
          </a:bodyPr>
          <a:lstStyle/>
          <a:p>
            <a:pPr algn="ctr"/>
            <a:r>
              <a:rPr lang="en-US" sz="4000" dirty="0" smtClean="0"/>
              <a:t>Example: Layered Network Architectures</a:t>
            </a:r>
          </a:p>
          <a:p>
            <a:pPr algn="ctr"/>
            <a:r>
              <a:rPr lang="en-US" sz="4000" dirty="0" smtClean="0"/>
              <a:t>(Internet) </a:t>
            </a:r>
          </a:p>
        </p:txBody>
      </p:sp>
      <p:grpSp>
        <p:nvGrpSpPr>
          <p:cNvPr id="2" name="Group 1"/>
          <p:cNvGrpSpPr/>
          <p:nvPr/>
        </p:nvGrpSpPr>
        <p:grpSpPr>
          <a:xfrm>
            <a:off x="659392" y="1847912"/>
            <a:ext cx="7680708" cy="4497288"/>
            <a:chOff x="179275" y="1405387"/>
            <a:chExt cx="8880810"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695306"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986913"/>
              <a:ext cx="2410099" cy="424694"/>
            </a:xfrm>
            <a:prstGeom prst="rect">
              <a:avLst/>
            </a:prstGeom>
          </p:spPr>
          <p:txBody>
            <a:bodyPr wrap="none">
              <a:spAutoFit/>
            </a:bodyPr>
            <a:lstStyle/>
            <a:p>
              <a:r>
                <a:rPr lang="en-US" dirty="0"/>
                <a:t>Constrained/Hidden</a:t>
              </a:r>
            </a:p>
          </p:txBody>
        </p:sp>
      </p:grpSp>
      <p:sp>
        <p:nvSpPr>
          <p:cNvPr id="3" name="Slide Number Placeholder 2"/>
          <p:cNvSpPr>
            <a:spLocks noGrp="1"/>
          </p:cNvSpPr>
          <p:nvPr>
            <p:ph type="sldNum" sz="quarter" idx="12"/>
          </p:nvPr>
        </p:nvSpPr>
        <p:spPr/>
        <p:txBody>
          <a:bodyPr/>
          <a:lstStyle/>
          <a:p>
            <a:fld id="{21F837FD-8F87-7743-AB44-21CAE7E625D8}" type="slidenum">
              <a:rPr lang="en-US" smtClean="0"/>
              <a:t>38</a:t>
            </a:fld>
            <a:endParaRPr lang="en-US" dirty="0"/>
          </a:p>
        </p:txBody>
      </p:sp>
      <p:pic>
        <p:nvPicPr>
          <p:cNvPr id="5" name="Picture 4" descr="ip_hourgla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449" y="2191211"/>
            <a:ext cx="3035808" cy="2706500"/>
          </a:xfrm>
          <a:prstGeom prst="rect">
            <a:avLst/>
          </a:prstGeom>
        </p:spPr>
      </p:pic>
      <p:sp>
        <p:nvSpPr>
          <p:cNvPr id="10" name="Rectangle 9"/>
          <p:cNvSpPr/>
          <p:nvPr/>
        </p:nvSpPr>
        <p:spPr>
          <a:xfrm>
            <a:off x="3165449" y="2766795"/>
            <a:ext cx="2839400" cy="1098152"/>
          </a:xfrm>
          <a:prstGeom prst="rect">
            <a:avLst/>
          </a:prstGeom>
          <a:solidFill>
            <a:srgbClr val="660066">
              <a:alpha val="4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294884" y="3532955"/>
            <a:ext cx="2365627" cy="369332"/>
          </a:xfrm>
          <a:prstGeom prst="rect">
            <a:avLst/>
          </a:prstGeom>
        </p:spPr>
        <p:txBody>
          <a:bodyPr wrap="none">
            <a:spAutoFit/>
          </a:bodyPr>
          <a:lstStyle/>
          <a:p>
            <a:r>
              <a:rPr lang="en-US" smtClean="0"/>
              <a:t>Standardized Contracts</a:t>
            </a:r>
            <a:endParaRPr lang="en-US" dirty="0"/>
          </a:p>
        </p:txBody>
      </p:sp>
    </p:spTree>
    <p:extLst>
      <p:ext uri="{BB962C8B-B14F-4D97-AF65-F5344CB8AC3E}">
        <p14:creationId xmlns:p14="http://schemas.microsoft.com/office/powerpoint/2010/main" val="3868393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165888"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165888"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136132" y="388538"/>
            <a:ext cx="4871747" cy="769441"/>
          </a:xfrm>
          <a:prstGeom prst="rect">
            <a:avLst/>
          </a:prstGeom>
          <a:noFill/>
        </p:spPr>
        <p:txBody>
          <a:bodyPr wrap="none" rtlCol="0">
            <a:spAutoFit/>
          </a:bodyPr>
          <a:lstStyle/>
          <a:p>
            <a:pPr algn="ctr"/>
            <a:r>
              <a:rPr lang="en-US" sz="4400" dirty="0" smtClean="0"/>
              <a:t>Example: </a:t>
            </a:r>
            <a:r>
              <a:rPr lang="en-US" sz="4400" dirty="0" err="1" smtClean="0"/>
              <a:t>OpenStack</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39</a:t>
            </a:fld>
            <a:endParaRPr lang="en-US" dirty="0"/>
          </a:p>
        </p:txBody>
      </p:sp>
      <p:pic>
        <p:nvPicPr>
          <p:cNvPr id="5" name="Picture 4" descr="openstack-software-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602" y="2527538"/>
            <a:ext cx="4723699" cy="1957682"/>
          </a:xfrm>
          <a:prstGeom prst="rect">
            <a:avLst/>
          </a:prstGeom>
        </p:spPr>
      </p:pic>
      <p:sp>
        <p:nvSpPr>
          <p:cNvPr id="9" name="Rectangle 8"/>
          <p:cNvSpPr/>
          <p:nvPr/>
        </p:nvSpPr>
        <p:spPr>
          <a:xfrm>
            <a:off x="6165888" y="3350079"/>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165888" y="3680281"/>
            <a:ext cx="2365627" cy="369332"/>
          </a:xfrm>
          <a:prstGeom prst="rect">
            <a:avLst/>
          </a:prstGeom>
          <a:noFill/>
        </p:spPr>
        <p:txBody>
          <a:bodyPr wrap="none" rtlCol="0">
            <a:spAutoFit/>
          </a:bodyPr>
          <a:lstStyle/>
          <a:p>
            <a:r>
              <a:rPr lang="en-US" dirty="0" smtClean="0"/>
              <a:t>Standardized Contracts</a:t>
            </a:r>
            <a:endParaRPr lang="en-US" dirty="0"/>
          </a:p>
        </p:txBody>
      </p:sp>
      <p:sp>
        <p:nvSpPr>
          <p:cNvPr id="12" name="Rectangle 11"/>
          <p:cNvSpPr/>
          <p:nvPr/>
        </p:nvSpPr>
        <p:spPr>
          <a:xfrm>
            <a:off x="1909602" y="3281852"/>
            <a:ext cx="4256286" cy="865710"/>
          </a:xfrm>
          <a:prstGeom prst="rect">
            <a:avLst/>
          </a:prstGeom>
          <a:solidFill>
            <a:srgbClr val="660066">
              <a:alpha val="3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909602" y="2344226"/>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endParaRPr lang="en-US" sz="2000" b="1" kern="0" dirty="0" smtClean="0">
              <a:solidFill>
                <a:srgbClr val="000000"/>
              </a:solidFill>
            </a:endParaRPr>
          </a:p>
        </p:txBody>
      </p:sp>
      <p:sp>
        <p:nvSpPr>
          <p:cNvPr id="28" name="TextBox 27"/>
          <p:cNvSpPr txBox="1"/>
          <p:nvPr/>
        </p:nvSpPr>
        <p:spPr>
          <a:xfrm>
            <a:off x="6281330" y="4328052"/>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3775118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44" y="250451"/>
            <a:ext cx="8418512" cy="960438"/>
          </a:xfrm>
        </p:spPr>
        <p:txBody>
          <a:bodyPr>
            <a:normAutofit/>
          </a:bodyPr>
          <a:lstStyle/>
          <a:p>
            <a:r>
              <a:rPr lang="en-US" sz="4400" dirty="0" smtClean="0"/>
              <a:t>Goals for this Talk</a:t>
            </a:r>
            <a:endParaRPr lang="en-US" sz="4400"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21F837FD-8F87-7743-AB44-21CAE7E625D8}" type="slidenum">
              <a:rPr lang="en-US" smtClean="0"/>
              <a:t>4</a:t>
            </a:fld>
            <a:endParaRPr lang="en-US" dirty="0"/>
          </a:p>
        </p:txBody>
      </p:sp>
      <p:sp>
        <p:nvSpPr>
          <p:cNvPr id="6" name="TextBox 5"/>
          <p:cNvSpPr txBox="1"/>
          <p:nvPr/>
        </p:nvSpPr>
        <p:spPr>
          <a:xfrm>
            <a:off x="339592" y="1445118"/>
            <a:ext cx="8464816" cy="4955203"/>
          </a:xfrm>
          <a:prstGeom prst="rect">
            <a:avLst/>
          </a:prstGeom>
          <a:noFill/>
        </p:spPr>
        <p:txBody>
          <a:bodyPr wrap="square" rtlCol="0">
            <a:spAutoFit/>
          </a:bodyPr>
          <a:lstStyle/>
          <a:p>
            <a:r>
              <a:rPr lang="en-US" sz="3600" dirty="0" smtClean="0"/>
              <a:t>To open </a:t>
            </a:r>
            <a:r>
              <a:rPr lang="en-US" sz="3600" dirty="0"/>
              <a:t>up </a:t>
            </a:r>
            <a:r>
              <a:rPr lang="en-US" sz="3600" dirty="0" smtClean="0"/>
              <a:t>our thinking </a:t>
            </a:r>
            <a:r>
              <a:rPr lang="en-US" sz="3600" dirty="0"/>
              <a:t>about </a:t>
            </a:r>
            <a:r>
              <a:rPr lang="en-US" sz="3600" dirty="0" smtClean="0"/>
              <a:t>what the essential architectural features of our network are, how these features combine to provide robustness (and its dual, fragility), and how the universal architectural features that we find in both technological and biological networks effect Internet robustness, scalability and </a:t>
            </a:r>
            <a:r>
              <a:rPr lang="en-US" sz="3600" dirty="0" err="1"/>
              <a:t>e</a:t>
            </a:r>
            <a:r>
              <a:rPr lang="en-US" sz="3600" dirty="0" err="1" smtClean="0"/>
              <a:t>volvability</a:t>
            </a:r>
            <a:r>
              <a:rPr lang="en-US" sz="3600" dirty="0" smtClean="0"/>
              <a:t>.</a:t>
            </a:r>
          </a:p>
          <a:p>
            <a:endParaRPr lang="en-US" sz="2800" dirty="0"/>
          </a:p>
        </p:txBody>
      </p:sp>
    </p:spTree>
    <p:extLst>
      <p:ext uri="{BB962C8B-B14F-4D97-AF65-F5344CB8AC3E}">
        <p14:creationId xmlns:p14="http://schemas.microsoft.com/office/powerpoint/2010/main" val="274486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096495"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096495"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881260" y="388538"/>
            <a:ext cx="3381480" cy="769441"/>
          </a:xfrm>
          <a:prstGeom prst="rect">
            <a:avLst/>
          </a:prstGeom>
          <a:noFill/>
        </p:spPr>
        <p:txBody>
          <a:bodyPr wrap="none" rtlCol="0">
            <a:spAutoFit/>
          </a:bodyPr>
          <a:lstStyle/>
          <a:p>
            <a:pPr algn="ctr"/>
            <a:r>
              <a:rPr lang="en-US" sz="4400" dirty="0" smtClean="0"/>
              <a:t>Example: SDN</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40</a:t>
            </a:fld>
            <a:endParaRPr lang="en-US" dirty="0"/>
          </a:p>
        </p:txBody>
      </p:sp>
      <p:sp>
        <p:nvSpPr>
          <p:cNvPr id="9" name="Rectangle 8"/>
          <p:cNvSpPr/>
          <p:nvPr/>
        </p:nvSpPr>
        <p:spPr>
          <a:xfrm>
            <a:off x="6096495" y="3223274"/>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096495" y="3553476"/>
            <a:ext cx="2365627" cy="369332"/>
          </a:xfrm>
          <a:prstGeom prst="rect">
            <a:avLst/>
          </a:prstGeom>
          <a:noFill/>
        </p:spPr>
        <p:txBody>
          <a:bodyPr wrap="none" rtlCol="0">
            <a:spAutoFit/>
          </a:bodyPr>
          <a:lstStyle/>
          <a:p>
            <a:r>
              <a:rPr lang="en-US" dirty="0" smtClean="0"/>
              <a:t>Standardized Contracts</a:t>
            </a:r>
            <a:endParaRPr lang="en-US" dirty="0"/>
          </a:p>
        </p:txBody>
      </p:sp>
      <p:pic>
        <p:nvPicPr>
          <p:cNvPr id="2" name="Picture 1" descr="hydrogen_diagram_-_f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39" y="2766795"/>
            <a:ext cx="3511698" cy="1696274"/>
          </a:xfrm>
          <a:prstGeom prst="rect">
            <a:avLst/>
          </a:prstGeom>
        </p:spPr>
      </p:pic>
      <p:sp>
        <p:nvSpPr>
          <p:cNvPr id="10" name="Rectangle 9"/>
          <p:cNvSpPr/>
          <p:nvPr/>
        </p:nvSpPr>
        <p:spPr>
          <a:xfrm>
            <a:off x="2534939" y="3350079"/>
            <a:ext cx="3511698" cy="544308"/>
          </a:xfrm>
          <a:prstGeom prst="rect">
            <a:avLst/>
          </a:prstGeom>
          <a:solidFill>
            <a:srgbClr val="660066">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885632" y="2412640"/>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p>
        </p:txBody>
      </p:sp>
      <p:sp>
        <p:nvSpPr>
          <p:cNvPr id="28" name="TextBox 27"/>
          <p:cNvSpPr txBox="1"/>
          <p:nvPr/>
        </p:nvSpPr>
        <p:spPr>
          <a:xfrm>
            <a:off x="6096495" y="4278403"/>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18622628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5986" name="Picture 2" descr="http://upload.wikimedia.org/wikipedia/commons/thumb/7/7b/Free_and_open-source-software_display_servers_and_UI_toolkits.svg/800px-Free_and_open-source-software_display_servers_and_UI_toolkit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1" y="1828800"/>
            <a:ext cx="8952460"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1552" y="304800"/>
            <a:ext cx="8096641" cy="707886"/>
          </a:xfrm>
          <a:prstGeom prst="rect">
            <a:avLst/>
          </a:prstGeom>
        </p:spPr>
        <p:txBody>
          <a:bodyPr wrap="square">
            <a:spAutoFit/>
          </a:bodyPr>
          <a:lstStyle/>
          <a:p>
            <a:pPr algn="ctr"/>
            <a:r>
              <a:rPr lang="en-US" sz="4000" dirty="0" smtClean="0"/>
              <a:t>Linux Kernel?</a:t>
            </a:r>
            <a:endParaRPr lang="en-US" sz="4000" dirty="0"/>
          </a:p>
        </p:txBody>
      </p:sp>
      <p:sp>
        <p:nvSpPr>
          <p:cNvPr id="5" name="Trapezoid 4"/>
          <p:cNvSpPr/>
          <p:nvPr/>
        </p:nvSpPr>
        <p:spPr bwMode="auto">
          <a:xfrm>
            <a:off x="838201" y="5638800"/>
            <a:ext cx="5715000" cy="742950"/>
          </a:xfrm>
          <a:prstGeom prst="trapezoid">
            <a:avLst>
              <a:gd name="adj" fmla="val 295271"/>
            </a:avLst>
          </a:prstGeom>
          <a:solidFill>
            <a:schemeClr val="tx1">
              <a:alpha val="58039"/>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 name="Trapezoid 5"/>
          <p:cNvSpPr/>
          <p:nvPr/>
        </p:nvSpPr>
        <p:spPr bwMode="auto">
          <a:xfrm rot="10800000">
            <a:off x="86670" y="1981200"/>
            <a:ext cx="7228529" cy="2457450"/>
          </a:xfrm>
          <a:prstGeom prst="trapezoid">
            <a:avLst>
              <a:gd name="adj" fmla="val 123263"/>
            </a:avLst>
          </a:prstGeom>
          <a:solidFill>
            <a:srgbClr val="CCFFFF">
              <a:alpha val="69804"/>
            </a:srgb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7" name="AutoShape 3"/>
          <p:cNvSpPr>
            <a:spLocks noChangeArrowheads="1"/>
          </p:cNvSpPr>
          <p:nvPr/>
        </p:nvSpPr>
        <p:spPr bwMode="auto">
          <a:xfrm>
            <a:off x="2971801" y="4316412"/>
            <a:ext cx="1447800" cy="1295400"/>
          </a:xfrm>
          <a:prstGeom prst="roundRect">
            <a:avLst>
              <a:gd name="adj" fmla="val 16667"/>
            </a:avLst>
          </a:prstGeom>
          <a:solidFill>
            <a:srgbClr val="FF5050">
              <a:alpha val="50196"/>
            </a:srgbClr>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8" name="Text Box 13"/>
          <p:cNvSpPr txBox="1">
            <a:spLocks noChangeArrowheads="1"/>
          </p:cNvSpPr>
          <p:nvPr/>
        </p:nvSpPr>
        <p:spPr bwMode="auto">
          <a:xfrm>
            <a:off x="3281583" y="4591050"/>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Tree>
    <p:extLst>
      <p:ext uri="{BB962C8B-B14F-4D97-AF65-F5344CB8AC3E}">
        <p14:creationId xmlns:p14="http://schemas.microsoft.com/office/powerpoint/2010/main" val="179017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59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So I’ve </a:t>
            </a:r>
            <a:r>
              <a:rPr lang="en-US" dirty="0" smtClean="0"/>
              <a:t>been talking a bit about Biology</a:t>
            </a:r>
            <a:endParaRPr lang="en-US" dirty="0"/>
          </a:p>
        </p:txBody>
      </p:sp>
      <p:sp>
        <p:nvSpPr>
          <p:cNvPr id="3" name="Content Placeholder 2"/>
          <p:cNvSpPr>
            <a:spLocks noGrp="1"/>
          </p:cNvSpPr>
          <p:nvPr>
            <p:ph idx="1"/>
          </p:nvPr>
        </p:nvSpPr>
        <p:spPr>
          <a:xfrm>
            <a:off x="457200" y="1830387"/>
            <a:ext cx="8229600" cy="4525963"/>
          </a:xfrm>
        </p:spPr>
        <p:txBody>
          <a:bodyPr/>
          <a:lstStyle/>
          <a:p>
            <a:r>
              <a:rPr lang="en-US" dirty="0" smtClean="0"/>
              <a:t>Are biological systems architecturally layered in the same way?</a:t>
            </a:r>
          </a:p>
          <a:p>
            <a:pPr lvl="1"/>
            <a:r>
              <a:rPr lang="en-US" dirty="0" smtClean="0"/>
              <a:t>Basically diverse apps and h/w, hidden kernel</a:t>
            </a:r>
          </a:p>
          <a:p>
            <a:pPr lvl="1"/>
            <a:r>
              <a:rPr lang="en-US" dirty="0" smtClean="0"/>
              <a:t>Constraints that deconstrain</a:t>
            </a:r>
          </a:p>
          <a:p>
            <a:endParaRPr lang="en-US" dirty="0" smtClean="0"/>
          </a:p>
          <a:p>
            <a:r>
              <a:rPr lang="en-US" dirty="0" smtClean="0"/>
              <a:t>If so, what kinds of systems can we analyze this way?</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42</a:t>
            </a:fld>
            <a:endParaRPr lang="en-US" dirty="0"/>
          </a:p>
        </p:txBody>
      </p:sp>
    </p:spTree>
    <p:extLst>
      <p:ext uri="{BB962C8B-B14F-4D97-AF65-F5344CB8AC3E}">
        <p14:creationId xmlns:p14="http://schemas.microsoft.com/office/powerpoint/2010/main" val="26119935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67"/>
          <p:cNvGrpSpPr/>
          <p:nvPr/>
        </p:nvGrpSpPr>
        <p:grpSpPr>
          <a:xfrm>
            <a:off x="3276600" y="111731"/>
            <a:ext cx="5390873" cy="4155469"/>
            <a:chOff x="-56873" y="2778731"/>
            <a:chExt cx="5390873" cy="4155469"/>
          </a:xfrm>
        </p:grpSpPr>
        <p:grpSp>
          <p:nvGrpSpPr>
            <p:cNvPr id="25" name="Group 46"/>
            <p:cNvGrpSpPr/>
            <p:nvPr/>
          </p:nvGrpSpPr>
          <p:grpSpPr>
            <a:xfrm>
              <a:off x="-56873" y="3581400"/>
              <a:ext cx="5390873" cy="3352800"/>
              <a:chOff x="-241507" y="624723"/>
              <a:chExt cx="9238538" cy="6233277"/>
            </a:xfrm>
          </p:grpSpPr>
          <p:sp>
            <p:nvSpPr>
              <p:cNvPr id="29" name="TextBox 28"/>
              <p:cNvSpPr txBox="1"/>
              <p:nvPr/>
            </p:nvSpPr>
            <p:spPr>
              <a:xfrm>
                <a:off x="-241507" y="5972480"/>
                <a:ext cx="3832790" cy="743855"/>
              </a:xfrm>
              <a:prstGeom prst="rect">
                <a:avLst/>
              </a:prstGeom>
              <a:noFill/>
              <a:ln w="38100">
                <a:solidFill>
                  <a:schemeClr val="tx1"/>
                </a:solidFill>
              </a:ln>
            </p:spPr>
            <p:txBody>
              <a:bodyPr wrap="none" rtlCol="0" anchor="ctr" anchorCtr="1">
                <a:spAutoFit/>
              </a:bodyPr>
              <a:lstStyle/>
              <a:p>
                <a:pPr algn="ctr"/>
                <a:r>
                  <a:rPr lang="en-US" sz="2000" b="1" dirty="0" smtClean="0">
                    <a:solidFill>
                      <a:srgbClr val="FF0000"/>
                    </a:solidFill>
                  </a:rPr>
                  <a:t>control feedback</a:t>
                </a:r>
                <a:endParaRPr lang="en-US" sz="2000" b="1" dirty="0">
                  <a:solidFill>
                    <a:srgbClr val="FF0000"/>
                  </a:solidFill>
                </a:endParaRPr>
              </a:p>
            </p:txBody>
          </p:sp>
          <p:sp>
            <p:nvSpPr>
              <p:cNvPr id="30" name="Down Arrow 29"/>
              <p:cNvSpPr/>
              <p:nvPr/>
            </p:nvSpPr>
            <p:spPr bwMode="auto">
              <a:xfrm>
                <a:off x="2831141" y="1236497"/>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31" name="TextBox 30"/>
              <p:cNvSpPr txBox="1"/>
              <p:nvPr/>
            </p:nvSpPr>
            <p:spPr>
              <a:xfrm>
                <a:off x="2655385" y="807081"/>
                <a:ext cx="1156430" cy="629414"/>
              </a:xfrm>
              <a:prstGeom prst="rect">
                <a:avLst/>
              </a:prstGeom>
              <a:solidFill>
                <a:srgbClr val="FFFF00"/>
              </a:solid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RNA</a:t>
                </a:r>
                <a:endParaRPr lang="en-US" sz="1600" dirty="0">
                  <a:solidFill>
                    <a:srgbClr val="000000"/>
                  </a:solidFill>
                  <a:latin typeface="Arial Black" pitchFamily="34" charset="0"/>
                </a:endParaRPr>
              </a:p>
            </p:txBody>
          </p:sp>
          <p:sp>
            <p:nvSpPr>
              <p:cNvPr id="32" name="TextBox 31"/>
              <p:cNvSpPr txBox="1"/>
              <p:nvPr/>
            </p:nvSpPr>
            <p:spPr>
              <a:xfrm>
                <a:off x="2570617" y="1975508"/>
                <a:ext cx="1508061" cy="629414"/>
              </a:xfrm>
              <a:prstGeom prst="rect">
                <a:avLst/>
              </a:prstGeom>
              <a:no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mRNA</a:t>
                </a:r>
                <a:endParaRPr lang="en-US" sz="1600" dirty="0">
                  <a:solidFill>
                    <a:srgbClr val="000000"/>
                  </a:solidFill>
                  <a:latin typeface="Arial Black" pitchFamily="34" charset="0"/>
                </a:endParaRPr>
              </a:p>
            </p:txBody>
          </p:sp>
          <p:sp>
            <p:nvSpPr>
              <p:cNvPr id="33" name="TextBox 32"/>
              <p:cNvSpPr txBox="1"/>
              <p:nvPr/>
            </p:nvSpPr>
            <p:spPr>
              <a:xfrm>
                <a:off x="3926406" y="1101288"/>
                <a:ext cx="1395979"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RNAp</a:t>
                </a:r>
                <a:endParaRPr lang="en-US" sz="1600" dirty="0">
                  <a:solidFill>
                    <a:srgbClr val="660066"/>
                  </a:solidFill>
                  <a:latin typeface="Arial Black" pitchFamily="34" charset="0"/>
                </a:endParaRPr>
              </a:p>
            </p:txBody>
          </p:sp>
          <p:cxnSp>
            <p:nvCxnSpPr>
              <p:cNvPr id="34" name="Curved Connector 35"/>
              <p:cNvCxnSpPr>
                <a:stCxn id="33" idx="2"/>
                <a:endCxn id="30" idx="3"/>
              </p:cNvCxnSpPr>
              <p:nvPr/>
            </p:nvCxnSpPr>
            <p:spPr bwMode="auto">
              <a:xfrm rot="5400000" flipH="1">
                <a:off x="3955888" y="1062195"/>
                <a:ext cx="111380" cy="1225634"/>
              </a:xfrm>
              <a:prstGeom prst="curvedConnector4">
                <a:avLst>
                  <a:gd name="adj1" fmla="val -381572"/>
                  <a:gd name="adj2" fmla="val 78475"/>
                </a:avLst>
              </a:prstGeom>
              <a:solidFill>
                <a:schemeClr val="accent1"/>
              </a:solidFill>
              <a:ln w="38100" cap="flat" cmpd="sng" algn="ctr">
                <a:solidFill>
                  <a:schemeClr val="tx1"/>
                </a:solidFill>
                <a:prstDash val="solid"/>
                <a:round/>
                <a:headEnd type="none" w="med" len="med"/>
                <a:tailEnd type="triangle" w="med" len="med"/>
              </a:ln>
              <a:effectLst/>
            </p:spPr>
          </p:cxnSp>
          <p:sp>
            <p:nvSpPr>
              <p:cNvPr id="35" name="TextBox 34"/>
              <p:cNvSpPr txBox="1"/>
              <p:nvPr/>
            </p:nvSpPr>
            <p:spPr>
              <a:xfrm>
                <a:off x="533398" y="1422937"/>
                <a:ext cx="2333518"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Transcription</a:t>
                </a:r>
                <a:endParaRPr lang="en-US" sz="1600" dirty="0">
                  <a:solidFill>
                    <a:srgbClr val="0000FF"/>
                  </a:solidFill>
                </a:endParaRPr>
              </a:p>
            </p:txBody>
          </p:sp>
          <p:sp>
            <p:nvSpPr>
              <p:cNvPr id="36" name="TextBox 35"/>
              <p:cNvSpPr txBox="1"/>
              <p:nvPr/>
            </p:nvSpPr>
            <p:spPr>
              <a:xfrm>
                <a:off x="587787" y="2229195"/>
                <a:ext cx="1566412" cy="1087170"/>
              </a:xfrm>
              <a:prstGeom prst="rect">
                <a:avLst/>
              </a:prstGeom>
              <a:noFill/>
              <a:ln w="38100">
                <a:solidFill>
                  <a:schemeClr val="tx1"/>
                </a:solidFill>
              </a:ln>
            </p:spPr>
            <p:txBody>
              <a:bodyPr wrap="none" rtlCol="0" anchor="ctr" anchorCtr="1">
                <a:spAutoFit/>
              </a:bodyPr>
              <a:lstStyle/>
              <a:p>
                <a:pPr algn="ctr"/>
                <a:r>
                  <a:rPr lang="en-US" sz="1600" b="1" dirty="0" smtClean="0">
                    <a:solidFill>
                      <a:srgbClr val="FF0000"/>
                    </a:solidFill>
                  </a:rPr>
                  <a:t>Other </a:t>
                </a:r>
              </a:p>
              <a:p>
                <a:pPr algn="ctr"/>
                <a:r>
                  <a:rPr lang="en-US" sz="1600" b="1" dirty="0" smtClean="0">
                    <a:solidFill>
                      <a:srgbClr val="FF0000"/>
                    </a:solidFill>
                  </a:rPr>
                  <a:t>Control</a:t>
                </a:r>
                <a:endParaRPr lang="en-US" sz="1600" b="1" dirty="0">
                  <a:solidFill>
                    <a:srgbClr val="FF0000"/>
                  </a:solidFill>
                </a:endParaRPr>
              </a:p>
            </p:txBody>
          </p:sp>
          <p:cxnSp>
            <p:nvCxnSpPr>
              <p:cNvPr id="37" name="Curved Connector 35"/>
              <p:cNvCxnSpPr>
                <a:stCxn id="36" idx="3"/>
                <a:endCxn id="30" idx="1"/>
              </p:cNvCxnSpPr>
              <p:nvPr/>
            </p:nvCxnSpPr>
            <p:spPr bwMode="auto">
              <a:xfrm flipV="1">
                <a:off x="2154199" y="1619322"/>
                <a:ext cx="676942" cy="115345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38" name="TextBox 37"/>
              <p:cNvSpPr txBox="1"/>
              <p:nvPr/>
            </p:nvSpPr>
            <p:spPr>
              <a:xfrm>
                <a:off x="1204799" y="624723"/>
                <a:ext cx="1195549" cy="629415"/>
              </a:xfrm>
              <a:prstGeom prst="rect">
                <a:avLst/>
              </a:prstGeom>
              <a:noFill/>
              <a:ln w="38100">
                <a:solidFill>
                  <a:schemeClr val="tx1"/>
                </a:solidFill>
              </a:ln>
            </p:spPr>
            <p:txBody>
              <a:bodyPr wrap="none" rtlCol="0" anchor="ctr" anchorCtr="1">
                <a:spAutoFit/>
              </a:bodyPr>
              <a:lstStyle/>
              <a:p>
                <a:r>
                  <a:rPr lang="en-US" sz="1600" b="1" dirty="0" smtClean="0">
                    <a:solidFill>
                      <a:srgbClr val="FF0000"/>
                    </a:solidFill>
                  </a:rPr>
                  <a:t>Gene</a:t>
                </a:r>
                <a:endParaRPr lang="en-US" sz="1600" b="1" dirty="0">
                  <a:solidFill>
                    <a:srgbClr val="FF0000"/>
                  </a:solidFill>
                </a:endParaRPr>
              </a:p>
            </p:txBody>
          </p:sp>
          <p:cxnSp>
            <p:nvCxnSpPr>
              <p:cNvPr id="39" name="Curved Connector 35"/>
              <p:cNvCxnSpPr>
                <a:stCxn id="38" idx="3"/>
                <a:endCxn id="30" idx="1"/>
              </p:cNvCxnSpPr>
              <p:nvPr/>
            </p:nvCxnSpPr>
            <p:spPr bwMode="auto">
              <a:xfrm>
                <a:off x="2400349" y="939430"/>
                <a:ext cx="430792" cy="679892"/>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40" name="Down Arrow 39"/>
              <p:cNvSpPr/>
              <p:nvPr/>
            </p:nvSpPr>
            <p:spPr bwMode="auto">
              <a:xfrm>
                <a:off x="4304082" y="3008355"/>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41" name="TextBox 40"/>
              <p:cNvSpPr txBox="1"/>
              <p:nvPr/>
            </p:nvSpPr>
            <p:spPr>
              <a:xfrm>
                <a:off x="3913481" y="2056979"/>
                <a:ext cx="1527952" cy="1087170"/>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Amino</a:t>
                </a:r>
              </a:p>
              <a:p>
                <a:pPr algn="ctr"/>
                <a:r>
                  <a:rPr lang="en-US" sz="1600" dirty="0" smtClean="0">
                    <a:solidFill>
                      <a:srgbClr val="000000"/>
                    </a:solidFill>
                    <a:latin typeface="Arial Black" pitchFamily="34" charset="0"/>
                  </a:rPr>
                  <a:t>Acids</a:t>
                </a:r>
                <a:endParaRPr lang="en-US" sz="1600" dirty="0">
                  <a:solidFill>
                    <a:srgbClr val="000000"/>
                  </a:solidFill>
                  <a:latin typeface="Arial Black" pitchFamily="34" charset="0"/>
                </a:endParaRPr>
              </a:p>
            </p:txBody>
          </p:sp>
          <p:sp>
            <p:nvSpPr>
              <p:cNvPr id="42" name="TextBox 41"/>
              <p:cNvSpPr txBox="1"/>
              <p:nvPr/>
            </p:nvSpPr>
            <p:spPr>
              <a:xfrm>
                <a:off x="4043557" y="3754199"/>
                <a:ext cx="1921010"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Proteins</a:t>
                </a:r>
                <a:endParaRPr lang="en-US" sz="1600" dirty="0">
                  <a:solidFill>
                    <a:srgbClr val="660066"/>
                  </a:solidFill>
                  <a:latin typeface="Arial Black" pitchFamily="34" charset="0"/>
                </a:endParaRPr>
              </a:p>
            </p:txBody>
          </p:sp>
          <p:sp>
            <p:nvSpPr>
              <p:cNvPr id="43" name="TextBox 42"/>
              <p:cNvSpPr txBox="1"/>
              <p:nvPr/>
            </p:nvSpPr>
            <p:spPr>
              <a:xfrm>
                <a:off x="5036645" y="2866310"/>
                <a:ext cx="2423515" cy="629414"/>
              </a:xfrm>
              <a:prstGeom prst="rect">
                <a:avLst/>
              </a:prstGeom>
              <a:solidFill>
                <a:srgbClr val="FF99FF"/>
              </a:solidFill>
              <a:ln w="38100">
                <a:solidFill>
                  <a:schemeClr val="tx1"/>
                </a:solidFill>
              </a:ln>
            </p:spPr>
            <p:txBody>
              <a:bodyPr wrap="none" rtlCol="0" anchor="ctr" anchorCtr="1">
                <a:spAutoFit/>
              </a:bodyPr>
              <a:lstStyle/>
              <a:p>
                <a:pPr algn="ctr"/>
                <a:r>
                  <a:rPr lang="en-US" sz="1600" dirty="0" smtClean="0">
                    <a:solidFill>
                      <a:srgbClr val="660066"/>
                    </a:solidFill>
                    <a:latin typeface="Arial Black" pitchFamily="34" charset="0"/>
                  </a:rPr>
                  <a:t>Ribosomes</a:t>
                </a:r>
                <a:endParaRPr lang="en-US" sz="1600" dirty="0">
                  <a:solidFill>
                    <a:srgbClr val="660066"/>
                  </a:solidFill>
                  <a:latin typeface="Arial Black" pitchFamily="34" charset="0"/>
                </a:endParaRPr>
              </a:p>
            </p:txBody>
          </p:sp>
          <p:cxnSp>
            <p:nvCxnSpPr>
              <p:cNvPr id="44" name="Curved Connector 35"/>
              <p:cNvCxnSpPr>
                <a:stCxn id="43" idx="2"/>
                <a:endCxn id="40" idx="3"/>
              </p:cNvCxnSpPr>
              <p:nvPr/>
            </p:nvCxnSpPr>
            <p:spPr bwMode="auto">
              <a:xfrm rot="5400000" flipH="1">
                <a:off x="5507780" y="2755102"/>
                <a:ext cx="104546" cy="1376701"/>
              </a:xfrm>
              <a:prstGeom prst="curvedConnector4">
                <a:avLst>
                  <a:gd name="adj1" fmla="val -406516"/>
                  <a:gd name="adj2" fmla="val 94009"/>
                </a:avLst>
              </a:prstGeom>
              <a:solidFill>
                <a:schemeClr val="accent1"/>
              </a:solidFill>
              <a:ln w="38100" cap="flat" cmpd="sng" algn="ctr">
                <a:solidFill>
                  <a:schemeClr val="tx1"/>
                </a:solidFill>
                <a:prstDash val="solid"/>
                <a:round/>
                <a:headEnd type="none" w="med" len="med"/>
                <a:tailEnd type="triangle" w="med" len="med"/>
              </a:ln>
              <a:effectLst/>
            </p:spPr>
          </p:cxnSp>
          <p:sp>
            <p:nvSpPr>
              <p:cNvPr id="45" name="TextBox 44"/>
              <p:cNvSpPr txBox="1"/>
              <p:nvPr/>
            </p:nvSpPr>
            <p:spPr>
              <a:xfrm>
                <a:off x="2285415" y="3901953"/>
                <a:ext cx="1407077" cy="972732"/>
              </a:xfrm>
              <a:prstGeom prst="rect">
                <a:avLst/>
              </a:prstGeom>
              <a:noFill/>
              <a:ln w="38100">
                <a:solidFill>
                  <a:schemeClr val="tx1"/>
                </a:solidFill>
              </a:ln>
            </p:spPr>
            <p:txBody>
              <a:bodyPr wrap="none" rtlCol="0" anchor="ctr" anchorCtr="1">
                <a:spAutoFit/>
              </a:bodyPr>
              <a:lstStyle/>
              <a:p>
                <a:pPr algn="ctr"/>
                <a:r>
                  <a:rPr lang="en-US" sz="1400" b="1" dirty="0" smtClean="0">
                    <a:solidFill>
                      <a:srgbClr val="FF0000"/>
                    </a:solidFill>
                  </a:rPr>
                  <a:t>Other </a:t>
                </a:r>
              </a:p>
              <a:p>
                <a:pPr algn="ctr"/>
                <a:r>
                  <a:rPr lang="en-US" sz="1400" b="1" dirty="0" smtClean="0">
                    <a:solidFill>
                      <a:srgbClr val="FF0000"/>
                    </a:solidFill>
                  </a:rPr>
                  <a:t>Control</a:t>
                </a:r>
                <a:endParaRPr lang="en-US" sz="1400" b="1" dirty="0">
                  <a:solidFill>
                    <a:srgbClr val="FF0000"/>
                  </a:solidFill>
                </a:endParaRPr>
              </a:p>
            </p:txBody>
          </p:sp>
          <p:cxnSp>
            <p:nvCxnSpPr>
              <p:cNvPr id="46" name="Curved Connector 35"/>
              <p:cNvCxnSpPr>
                <a:stCxn id="45" idx="3"/>
                <a:endCxn id="40" idx="1"/>
              </p:cNvCxnSpPr>
              <p:nvPr/>
            </p:nvCxnSpPr>
            <p:spPr bwMode="auto">
              <a:xfrm flipV="1">
                <a:off x="3692493" y="3391178"/>
                <a:ext cx="611588" cy="997140"/>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47" name="Curved Connector 35"/>
              <p:cNvCxnSpPr>
                <a:endCxn id="40" idx="1"/>
              </p:cNvCxnSpPr>
              <p:nvPr/>
            </p:nvCxnSpPr>
            <p:spPr bwMode="auto">
              <a:xfrm rot="16200000" flipH="1">
                <a:off x="3168080" y="2355850"/>
                <a:ext cx="1150216" cy="1121788"/>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sp>
            <p:nvSpPr>
              <p:cNvPr id="48" name="TextBox 47"/>
              <p:cNvSpPr txBox="1"/>
              <p:nvPr/>
            </p:nvSpPr>
            <p:spPr>
              <a:xfrm>
                <a:off x="2110124" y="3166589"/>
                <a:ext cx="2039577"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Translation</a:t>
                </a:r>
                <a:endParaRPr lang="en-US" sz="1600" dirty="0">
                  <a:solidFill>
                    <a:srgbClr val="0000FF"/>
                  </a:solidFill>
                </a:endParaRPr>
              </a:p>
            </p:txBody>
          </p:sp>
          <p:sp>
            <p:nvSpPr>
              <p:cNvPr id="49" name="Right Arrow 48"/>
              <p:cNvSpPr/>
              <p:nvPr/>
            </p:nvSpPr>
            <p:spPr bwMode="auto">
              <a:xfrm>
                <a:off x="3429000" y="4455950"/>
                <a:ext cx="2590800" cy="1030450"/>
              </a:xfrm>
              <a:prstGeom prst="rightArrow">
                <a:avLst/>
              </a:prstGeom>
              <a:solidFill>
                <a:srgbClr val="99CC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Metabolism</a:t>
                </a:r>
                <a:endParaRPr lang="en-US" dirty="0">
                  <a:solidFill>
                    <a:srgbClr val="000000"/>
                  </a:solidFill>
                  <a:latin typeface="Comic Sans MS" pitchFamily="-109" charset="0"/>
                </a:endParaRPr>
              </a:p>
            </p:txBody>
          </p:sp>
          <p:cxnSp>
            <p:nvCxnSpPr>
              <p:cNvPr id="50" name="Curved Connector 35"/>
              <p:cNvCxnSpPr>
                <a:stCxn id="42" idx="2"/>
                <a:endCxn id="49" idx="0"/>
              </p:cNvCxnSpPr>
              <p:nvPr/>
            </p:nvCxnSpPr>
            <p:spPr bwMode="auto">
              <a:xfrm rot="16200000" flipH="1">
                <a:off x="5238296" y="4149379"/>
                <a:ext cx="72337" cy="540804"/>
              </a:xfrm>
              <a:prstGeom prst="curvedConnector3">
                <a:avLst>
                  <a:gd name="adj1" fmla="val 50000"/>
                </a:avLst>
              </a:prstGeom>
              <a:solidFill>
                <a:schemeClr val="accent1"/>
              </a:solidFill>
              <a:ln w="38100" cap="flat" cmpd="sng" algn="ctr">
                <a:solidFill>
                  <a:schemeClr val="tx1"/>
                </a:solidFill>
                <a:prstDash val="solid"/>
                <a:round/>
                <a:headEnd type="none" w="med" len="med"/>
                <a:tailEnd type="triangle" w="med" len="med"/>
              </a:ln>
              <a:effectLst/>
            </p:spPr>
          </p:cxnSp>
          <p:sp>
            <p:nvSpPr>
              <p:cNvPr id="51" name="TextBox 50"/>
              <p:cNvSpPr txBox="1"/>
              <p:nvPr/>
            </p:nvSpPr>
            <p:spPr>
              <a:xfrm>
                <a:off x="6120117" y="4623866"/>
                <a:ext cx="2036391" cy="629414"/>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Products</a:t>
                </a:r>
                <a:endParaRPr lang="en-US" sz="1600" dirty="0">
                  <a:solidFill>
                    <a:srgbClr val="000000"/>
                  </a:solidFill>
                  <a:latin typeface="Arial Black" pitchFamily="34" charset="0"/>
                </a:endParaRPr>
              </a:p>
            </p:txBody>
          </p:sp>
          <p:cxnSp>
            <p:nvCxnSpPr>
              <p:cNvPr id="52" name="Curved Connector 35"/>
              <p:cNvCxnSpPr>
                <a:endCxn id="43" idx="3"/>
              </p:cNvCxnSpPr>
              <p:nvPr/>
            </p:nvCxnSpPr>
            <p:spPr bwMode="auto">
              <a:xfrm flipV="1">
                <a:off x="5562601" y="3181017"/>
                <a:ext cx="1897559" cy="831290"/>
              </a:xfrm>
              <a:prstGeom prst="curvedConnector3">
                <a:avLst>
                  <a:gd name="adj1" fmla="val 12064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3" name="Curved Connector 35"/>
              <p:cNvCxnSpPr>
                <a:stCxn id="42" idx="3"/>
                <a:endCxn id="33" idx="3"/>
              </p:cNvCxnSpPr>
              <p:nvPr/>
            </p:nvCxnSpPr>
            <p:spPr bwMode="auto">
              <a:xfrm flipH="1" flipV="1">
                <a:off x="5322385" y="1415995"/>
                <a:ext cx="642182" cy="2652911"/>
              </a:xfrm>
              <a:prstGeom prst="curvedConnector3">
                <a:avLst>
                  <a:gd name="adj1" fmla="val -6100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4" name="Curved Connector 35"/>
              <p:cNvCxnSpPr>
                <a:stCxn id="51" idx="3"/>
                <a:endCxn id="41" idx="3"/>
              </p:cNvCxnSpPr>
              <p:nvPr/>
            </p:nvCxnSpPr>
            <p:spPr bwMode="auto">
              <a:xfrm flipH="1" flipV="1">
                <a:off x="5441433" y="2600565"/>
                <a:ext cx="2715075" cy="2338009"/>
              </a:xfrm>
              <a:prstGeom prst="curvedConnector3">
                <a:avLst>
                  <a:gd name="adj1" fmla="val -14429"/>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5" name="Curved Connector 35"/>
              <p:cNvCxnSpPr>
                <a:stCxn id="51" idx="3"/>
                <a:endCxn id="31" idx="3"/>
              </p:cNvCxnSpPr>
              <p:nvPr/>
            </p:nvCxnSpPr>
            <p:spPr bwMode="auto">
              <a:xfrm flipH="1" flipV="1">
                <a:off x="3811815" y="1121788"/>
                <a:ext cx="4344693" cy="3816785"/>
              </a:xfrm>
              <a:prstGeom prst="curvedConnector3">
                <a:avLst>
                  <a:gd name="adj1" fmla="val -9017"/>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6" name="Curved Connector 35"/>
              <p:cNvCxnSpPr>
                <a:stCxn id="29" idx="0"/>
                <a:endCxn id="45" idx="1"/>
              </p:cNvCxnSpPr>
              <p:nvPr/>
            </p:nvCxnSpPr>
            <p:spPr bwMode="auto">
              <a:xfrm rot="5400000" flipH="1" flipV="1">
                <a:off x="1188070" y="4875136"/>
                <a:ext cx="1584161" cy="610527"/>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7" name="Curved Connector 35"/>
              <p:cNvCxnSpPr>
                <a:stCxn id="29" idx="0"/>
                <a:endCxn id="36" idx="1"/>
              </p:cNvCxnSpPr>
              <p:nvPr/>
            </p:nvCxnSpPr>
            <p:spPr bwMode="auto">
              <a:xfrm rot="16200000" flipV="1">
                <a:off x="-468510" y="3829080"/>
                <a:ext cx="3199699" cy="1087100"/>
              </a:xfrm>
              <a:prstGeom prst="curvedConnector4">
                <a:avLst>
                  <a:gd name="adj1" fmla="val 41506"/>
                  <a:gd name="adj2" fmla="val 21232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8" name="Curved Connector 35"/>
              <p:cNvCxnSpPr>
                <a:stCxn id="51" idx="3"/>
              </p:cNvCxnSpPr>
              <p:nvPr/>
            </p:nvCxnSpPr>
            <p:spPr bwMode="auto">
              <a:xfrm flipH="1">
                <a:off x="6172210" y="4938573"/>
                <a:ext cx="1984298" cy="1386025"/>
              </a:xfrm>
              <a:prstGeom prst="curvedConnector3">
                <a:avLst>
                  <a:gd name="adj1" fmla="val -19743"/>
                </a:avLst>
              </a:prstGeom>
              <a:solidFill>
                <a:schemeClr val="accent1"/>
              </a:solidFill>
              <a:ln w="38100" cap="flat" cmpd="sng" algn="ctr">
                <a:solidFill>
                  <a:schemeClr val="tx1"/>
                </a:solidFill>
                <a:prstDash val="solid"/>
                <a:round/>
                <a:headEnd type="none" w="med" len="med"/>
                <a:tailEnd type="triangle" w="med" len="med"/>
              </a:ln>
              <a:effectLst/>
            </p:spPr>
          </p:cxnSp>
          <p:sp>
            <p:nvSpPr>
              <p:cNvPr id="59" name="Left Arrow 58"/>
              <p:cNvSpPr/>
              <p:nvPr/>
            </p:nvSpPr>
            <p:spPr bwMode="auto">
              <a:xfrm>
                <a:off x="2980221" y="5867400"/>
                <a:ext cx="3353384" cy="990600"/>
              </a:xfrm>
              <a:prstGeom prst="leftArrow">
                <a:avLst/>
              </a:prstGeom>
              <a:solidFill>
                <a:srgbClr val="FFCCCC"/>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Signal transduction</a:t>
                </a:r>
                <a:endParaRPr lang="en-US" dirty="0">
                  <a:solidFill>
                    <a:srgbClr val="000000"/>
                  </a:solidFill>
                  <a:latin typeface="Comic Sans MS" pitchFamily="-109" charset="0"/>
                </a:endParaRPr>
              </a:p>
            </p:txBody>
          </p:sp>
          <p:cxnSp>
            <p:nvCxnSpPr>
              <p:cNvPr id="60" name="Curved Connector 35"/>
              <p:cNvCxnSpPr>
                <a:stCxn id="29" idx="0"/>
                <a:endCxn id="36" idx="2"/>
              </p:cNvCxnSpPr>
              <p:nvPr/>
            </p:nvCxnSpPr>
            <p:spPr bwMode="auto">
              <a:xfrm rot="16200000" flipV="1">
                <a:off x="194884" y="4492476"/>
                <a:ext cx="2656114" cy="303894"/>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1" name="Curved Connector 35"/>
              <p:cNvCxnSpPr>
                <a:stCxn id="29" idx="0"/>
                <a:endCxn id="45" idx="2"/>
              </p:cNvCxnSpPr>
              <p:nvPr/>
            </p:nvCxnSpPr>
            <p:spPr bwMode="auto">
              <a:xfrm rot="5400000" flipH="1" flipV="1">
                <a:off x="1783023" y="4766549"/>
                <a:ext cx="1097795" cy="1314066"/>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2" name="Curved Connector 35"/>
              <p:cNvCxnSpPr>
                <a:stCxn id="29" idx="1"/>
              </p:cNvCxnSpPr>
              <p:nvPr/>
            </p:nvCxnSpPr>
            <p:spPr bwMode="auto">
              <a:xfrm rot="10800000" flipH="1">
                <a:off x="-241507" y="2419997"/>
                <a:ext cx="2983181" cy="3924410"/>
              </a:xfrm>
              <a:prstGeom prst="curvedConnector4">
                <a:avLst>
                  <a:gd name="adj1" fmla="val -13132"/>
                  <a:gd name="adj2" fmla="val 54739"/>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3" name="Curved Connector 35"/>
              <p:cNvCxnSpPr>
                <a:endCxn id="43" idx="2"/>
              </p:cNvCxnSpPr>
              <p:nvPr/>
            </p:nvCxnSpPr>
            <p:spPr bwMode="auto">
              <a:xfrm flipV="1">
                <a:off x="1295400" y="3495725"/>
                <a:ext cx="4953003" cy="2371689"/>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4" name="Curved Connector 35"/>
              <p:cNvCxnSpPr>
                <a:stCxn id="51" idx="3"/>
              </p:cNvCxnSpPr>
              <p:nvPr/>
            </p:nvCxnSpPr>
            <p:spPr bwMode="auto">
              <a:xfrm flipH="1" flipV="1">
                <a:off x="6858010" y="2057412"/>
                <a:ext cx="1298498" cy="2881162"/>
              </a:xfrm>
              <a:prstGeom prst="curvedConnector4">
                <a:avLst>
                  <a:gd name="adj1" fmla="val -30170"/>
                  <a:gd name="adj2" fmla="val 55461"/>
                </a:avLst>
              </a:prstGeom>
              <a:solidFill>
                <a:schemeClr val="accent1"/>
              </a:solidFill>
              <a:ln w="38100" cap="flat" cmpd="sng" algn="ctr">
                <a:solidFill>
                  <a:schemeClr val="tx1"/>
                </a:solidFill>
                <a:prstDash val="solid"/>
                <a:round/>
                <a:headEnd type="none" w="med" len="med"/>
                <a:tailEnd type="triangle" w="med" len="med"/>
              </a:ln>
              <a:effectLst/>
            </p:spPr>
          </p:cxnSp>
          <p:sp>
            <p:nvSpPr>
              <p:cNvPr id="65" name="TextBox 64"/>
              <p:cNvSpPr txBox="1"/>
              <p:nvPr/>
            </p:nvSpPr>
            <p:spPr>
              <a:xfrm>
                <a:off x="7543801" y="5303300"/>
                <a:ext cx="1453230" cy="858293"/>
              </a:xfrm>
              <a:prstGeom prst="rect">
                <a:avLst/>
              </a:prstGeom>
              <a:solidFill>
                <a:schemeClr val="tx1"/>
              </a:solidFill>
              <a:ln w="38100">
                <a:solidFill>
                  <a:schemeClr val="tx1"/>
                </a:solidFill>
              </a:ln>
            </p:spPr>
            <p:txBody>
              <a:bodyPr wrap="none" rtlCol="0" anchor="ctr" anchorCtr="1">
                <a:spAutoFit/>
              </a:bodyPr>
              <a:lstStyle/>
              <a:p>
                <a:r>
                  <a:rPr lang="en-US" sz="2400" dirty="0" smtClean="0">
                    <a:solidFill>
                      <a:srgbClr val="FFFF00"/>
                    </a:solidFill>
                    <a:latin typeface="Arial Black" pitchFamily="34" charset="0"/>
                  </a:rPr>
                  <a:t>ATP</a:t>
                </a:r>
                <a:endParaRPr lang="en-US" sz="2400" dirty="0">
                  <a:solidFill>
                    <a:srgbClr val="FFFF00"/>
                  </a:solidFill>
                  <a:latin typeface="Arial Black" pitchFamily="34" charset="0"/>
                </a:endParaRPr>
              </a:p>
            </p:txBody>
          </p:sp>
        </p:grpSp>
        <p:sp>
          <p:nvSpPr>
            <p:cNvPr id="26" name="TextBox 25"/>
            <p:cNvSpPr txBox="1"/>
            <p:nvPr/>
          </p:nvSpPr>
          <p:spPr>
            <a:xfrm>
              <a:off x="457200" y="3124200"/>
              <a:ext cx="733855" cy="369332"/>
            </a:xfrm>
            <a:prstGeom prst="rect">
              <a:avLst/>
            </a:prstGeom>
            <a:noFill/>
          </p:spPr>
          <p:txBody>
            <a:bodyPr wrap="none" rtlCol="0">
              <a:spAutoFit/>
            </a:bodyPr>
            <a:lstStyle/>
            <a:p>
              <a:r>
                <a:rPr lang="en-US" dirty="0" smtClean="0">
                  <a:solidFill>
                    <a:srgbClr val="000000"/>
                  </a:solidFill>
                  <a:latin typeface="Arial Black" pitchFamily="34" charset="0"/>
                </a:rPr>
                <a:t>DNA</a:t>
              </a:r>
              <a:endParaRPr lang="en-US" dirty="0">
                <a:solidFill>
                  <a:srgbClr val="000000"/>
                </a:solidFill>
                <a:latin typeface="Arial Black" pitchFamily="34" charset="0"/>
              </a:endParaRPr>
            </a:p>
          </p:txBody>
        </p:sp>
        <p:sp>
          <p:nvSpPr>
            <p:cNvPr id="27" name="Circular Arrow 26"/>
            <p:cNvSpPr/>
            <p:nvPr/>
          </p:nvSpPr>
          <p:spPr bwMode="auto">
            <a:xfrm rot="19489471">
              <a:off x="-11763" y="2778731"/>
              <a:ext cx="990600" cy="1066800"/>
            </a:xfrm>
            <a:prstGeom prst="circularArrow">
              <a:avLst>
                <a:gd name="adj1" fmla="val 12500"/>
                <a:gd name="adj2" fmla="val 2764013"/>
                <a:gd name="adj3" fmla="val 20457681"/>
                <a:gd name="adj4" fmla="val 9114988"/>
                <a:gd name="adj5" fmla="val 12500"/>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sp>
          <p:nvSpPr>
            <p:cNvPr id="28" name="TextBox 27"/>
            <p:cNvSpPr txBox="1"/>
            <p:nvPr/>
          </p:nvSpPr>
          <p:spPr>
            <a:xfrm>
              <a:off x="0" y="3505200"/>
              <a:ext cx="1066800" cy="707886"/>
            </a:xfrm>
            <a:prstGeom prst="rect">
              <a:avLst/>
            </a:prstGeom>
            <a:solidFill>
              <a:srgbClr val="FFFF00"/>
            </a:solidFill>
          </p:spPr>
          <p:txBody>
            <a:bodyPr wrap="square" rtlCol="0">
              <a:spAutoFit/>
            </a:bodyPr>
            <a:lstStyle/>
            <a:p>
              <a:pPr algn="ctr"/>
              <a:r>
                <a:rPr lang="en-US" sz="2000" b="1" dirty="0" smtClean="0">
                  <a:solidFill>
                    <a:srgbClr val="000000"/>
                  </a:solidFill>
                  <a:latin typeface="Arial Black" pitchFamily="34" charset="0"/>
                </a:rPr>
                <a:t>New gene</a:t>
              </a:r>
              <a:endParaRPr lang="en-US" sz="2000" b="1" dirty="0">
                <a:solidFill>
                  <a:srgbClr val="000000"/>
                </a:solidFill>
                <a:latin typeface="Arial Black" pitchFamily="34" charset="0"/>
              </a:endParaRPr>
            </a:p>
          </p:txBody>
        </p:sp>
      </p:grpSp>
      <p:sp>
        <p:nvSpPr>
          <p:cNvPr id="20" name="Freeform 19"/>
          <p:cNvSpPr/>
          <p:nvPr/>
        </p:nvSpPr>
        <p:spPr bwMode="auto">
          <a:xfrm>
            <a:off x="1080655" y="2362200"/>
            <a:ext cx="8336477" cy="3276600"/>
          </a:xfrm>
          <a:custGeom>
            <a:avLst/>
            <a:gdLst>
              <a:gd name="connsiteX0" fmla="*/ 35626 w 8336477"/>
              <a:gd name="connsiteY0" fmla="*/ 296883 h 2873829"/>
              <a:gd name="connsiteX1" fmla="*/ 1163781 w 8336477"/>
              <a:gd name="connsiteY1" fmla="*/ 985652 h 2873829"/>
              <a:gd name="connsiteX2" fmla="*/ 6947064 w 8336477"/>
              <a:gd name="connsiteY2" fmla="*/ 2873829 h 2873829"/>
              <a:gd name="connsiteX3" fmla="*/ 8336477 w 8336477"/>
              <a:gd name="connsiteY3" fmla="*/ 2802577 h 2873829"/>
              <a:gd name="connsiteX4" fmla="*/ 7908966 w 8336477"/>
              <a:gd name="connsiteY4" fmla="*/ 2101933 h 2873829"/>
              <a:gd name="connsiteX5" fmla="*/ 3241963 w 8336477"/>
              <a:gd name="connsiteY5" fmla="*/ 403761 h 2873829"/>
              <a:gd name="connsiteX6" fmla="*/ 1021277 w 8336477"/>
              <a:gd name="connsiteY6" fmla="*/ 0 h 2873829"/>
              <a:gd name="connsiteX7" fmla="*/ 0 w 8336477"/>
              <a:gd name="connsiteY7" fmla="*/ 0 h 2873829"/>
              <a:gd name="connsiteX8" fmla="*/ 35626 w 8336477"/>
              <a:gd name="connsiteY8" fmla="*/ 296883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6477" h="2873829">
                <a:moveTo>
                  <a:pt x="35626" y="296883"/>
                </a:moveTo>
                <a:lnTo>
                  <a:pt x="1163781" y="985652"/>
                </a:lnTo>
                <a:lnTo>
                  <a:pt x="6947064" y="2873829"/>
                </a:lnTo>
                <a:lnTo>
                  <a:pt x="8336477" y="2802577"/>
                </a:lnTo>
                <a:lnTo>
                  <a:pt x="7908966" y="2101933"/>
                </a:lnTo>
                <a:lnTo>
                  <a:pt x="3241963" y="403761"/>
                </a:lnTo>
                <a:lnTo>
                  <a:pt x="1021277" y="0"/>
                </a:lnTo>
                <a:lnTo>
                  <a:pt x="0" y="0"/>
                </a:lnTo>
                <a:lnTo>
                  <a:pt x="35626" y="296883"/>
                </a:lnTo>
                <a:close/>
              </a:path>
            </a:pathLst>
          </a:custGeom>
          <a:solidFill>
            <a:srgbClr val="FFFF99"/>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cxnSp>
        <p:nvCxnSpPr>
          <p:cNvPr id="13" name="Straight Arrow Connector 12"/>
          <p:cNvCxnSpPr/>
          <p:nvPr/>
        </p:nvCxnSpPr>
        <p:spPr bwMode="auto">
          <a:xfrm>
            <a:off x="1268525" y="54864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276910" y="19812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85188" y="4608841"/>
            <a:ext cx="1183337" cy="954107"/>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a:p>
            <a:r>
              <a:rPr lang="en-US" sz="2800" dirty="0" smtClean="0">
                <a:solidFill>
                  <a:srgbClr val="000000"/>
                </a:solidFill>
              </a:rPr>
              <a:t>Costly</a:t>
            </a:r>
          </a:p>
        </p:txBody>
      </p:sp>
      <p:sp>
        <p:nvSpPr>
          <p:cNvPr id="16" name="TextBox 15"/>
          <p:cNvSpPr txBox="1"/>
          <p:nvPr/>
        </p:nvSpPr>
        <p:spPr>
          <a:xfrm>
            <a:off x="76200" y="2209800"/>
            <a:ext cx="1245854" cy="954107"/>
          </a:xfrm>
          <a:prstGeom prst="rect">
            <a:avLst/>
          </a:prstGeom>
          <a:noFill/>
        </p:spPr>
        <p:txBody>
          <a:bodyPr wrap="none" rtlCol="0">
            <a:spAutoFit/>
          </a:bodyPr>
          <a:lstStyle/>
          <a:p>
            <a:r>
              <a:rPr lang="en-US" sz="2800" dirty="0" smtClean="0">
                <a:solidFill>
                  <a:srgbClr val="000000"/>
                </a:solidFill>
              </a:rPr>
              <a:t>Slow</a:t>
            </a:r>
          </a:p>
          <a:p>
            <a:r>
              <a:rPr lang="en-US" sz="2800" dirty="0" smtClean="0">
                <a:solidFill>
                  <a:srgbClr val="000000"/>
                </a:solidFill>
              </a:rPr>
              <a:t>Cheap</a:t>
            </a:r>
            <a:endParaRPr lang="en-US" sz="2800" dirty="0">
              <a:solidFill>
                <a:srgbClr val="000000"/>
              </a:solidFill>
            </a:endParaRPr>
          </a:p>
        </p:txBody>
      </p:sp>
      <p:sp>
        <p:nvSpPr>
          <p:cNvPr id="17" name="TextBox 16"/>
          <p:cNvSpPr txBox="1"/>
          <p:nvPr/>
        </p:nvSpPr>
        <p:spPr>
          <a:xfrm>
            <a:off x="1295400" y="56388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6983525" y="57150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332496" y="6243817"/>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6983525" y="63246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3" name="Rectangle 6"/>
          <p:cNvSpPr>
            <a:spLocks noChangeArrowheads="1"/>
          </p:cNvSpPr>
          <p:nvPr/>
        </p:nvSpPr>
        <p:spPr bwMode="auto">
          <a:xfrm>
            <a:off x="1295400" y="2590800"/>
            <a:ext cx="9067800" cy="2862322"/>
          </a:xfrm>
          <a:prstGeom prst="rect">
            <a:avLst/>
          </a:prstGeom>
          <a:noFill/>
          <a:ln w="9525">
            <a:noFill/>
            <a:miter lim="800000"/>
            <a:headEnd/>
            <a:tailEnd/>
          </a:ln>
        </p:spPr>
        <p:txBody>
          <a:bodyPr wrap="square">
            <a:spAutoFit/>
          </a:bodyPr>
          <a:lstStyle/>
          <a:p>
            <a:pPr marL="609600" indent="-609600" eaLnBrk="0" fontAlgn="base" hangingPunct="0">
              <a:lnSpc>
                <a:spcPts val="2700"/>
              </a:lnSpc>
              <a:spcBef>
                <a:spcPct val="0"/>
              </a:spcBef>
              <a:spcAft>
                <a:spcPct val="0"/>
              </a:spcAft>
            </a:pPr>
            <a:r>
              <a:rPr lang="en-US" sz="2800" b="1" dirty="0" smtClean="0">
                <a:solidFill>
                  <a:srgbClr val="000000"/>
                </a:solidFill>
                <a:latin typeface="Arial" charset="0"/>
              </a:rPr>
              <a:t>HGT</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repair </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Mutation</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replication</a:t>
            </a:r>
          </a:p>
          <a:p>
            <a:pPr marL="2438400" lvl="4" indent="-609600" eaLnBrk="0" fontAlgn="base" hangingPunct="0">
              <a:lnSpc>
                <a:spcPts val="2700"/>
              </a:lnSpc>
              <a:spcBef>
                <a:spcPct val="0"/>
              </a:spcBef>
              <a:spcAft>
                <a:spcPct val="0"/>
              </a:spcAft>
            </a:pPr>
            <a:r>
              <a:rPr lang="en-US" sz="2800" b="1" dirty="0" smtClean="0">
                <a:solidFill>
                  <a:srgbClr val="000000"/>
                </a:solidFill>
                <a:latin typeface="Arial" charset="0"/>
              </a:rPr>
              <a:t>		     Transcription</a:t>
            </a:r>
          </a:p>
          <a:p>
            <a:pPr marL="2895600" lvl="5" indent="-609600" eaLnBrk="0" fontAlgn="base" hangingPunct="0">
              <a:lnSpc>
                <a:spcPts val="2700"/>
              </a:lnSpc>
              <a:spcBef>
                <a:spcPct val="0"/>
              </a:spcBef>
              <a:spcAft>
                <a:spcPct val="0"/>
              </a:spcAft>
            </a:pPr>
            <a:r>
              <a:rPr lang="en-US" sz="2800" b="1" dirty="0" smtClean="0">
                <a:solidFill>
                  <a:srgbClr val="000000"/>
                </a:solidFill>
                <a:latin typeface="Arial" charset="0"/>
              </a:rPr>
              <a:t>		      Translation</a:t>
            </a:r>
          </a:p>
          <a:p>
            <a:pPr marL="3352800" lvl="6" indent="-609600" eaLnBrk="0" fontAlgn="base" hangingPunct="0">
              <a:lnSpc>
                <a:spcPts val="2700"/>
              </a:lnSpc>
              <a:spcBef>
                <a:spcPct val="0"/>
              </a:spcBef>
              <a:spcAft>
                <a:spcPct val="0"/>
              </a:spcAft>
            </a:pPr>
            <a:r>
              <a:rPr lang="en-US" sz="2800" b="1" dirty="0" smtClean="0">
                <a:solidFill>
                  <a:srgbClr val="000000"/>
                </a:solidFill>
                <a:latin typeface="Arial" charset="0"/>
              </a:rPr>
              <a:t>				Metabolism</a:t>
            </a:r>
          </a:p>
          <a:p>
            <a:pPr marL="3810000" lvl="7" indent="-609600" eaLnBrk="0" fontAlgn="base" hangingPunct="0">
              <a:lnSpc>
                <a:spcPts val="2700"/>
              </a:lnSpc>
              <a:spcBef>
                <a:spcPct val="0"/>
              </a:spcBef>
              <a:spcAft>
                <a:spcPct val="0"/>
              </a:spcAft>
            </a:pPr>
            <a:r>
              <a:rPr lang="en-US" sz="2800" b="1" dirty="0" smtClean="0">
                <a:solidFill>
                  <a:srgbClr val="000000"/>
                </a:solidFill>
                <a:latin typeface="Arial" charset="0"/>
              </a:rPr>
              <a:t>				Signal…</a:t>
            </a:r>
          </a:p>
        </p:txBody>
      </p:sp>
      <p:sp>
        <p:nvSpPr>
          <p:cNvPr id="67" name="TextBox 66"/>
          <p:cNvSpPr txBox="1"/>
          <p:nvPr/>
        </p:nvSpPr>
        <p:spPr>
          <a:xfrm>
            <a:off x="304800" y="247685"/>
            <a:ext cx="2778500" cy="1569660"/>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400" b="1" kern="0" dirty="0" smtClean="0">
                <a:solidFill>
                  <a:sysClr val="windowText" lastClr="000000"/>
                </a:solidFill>
              </a:rPr>
              <a:t>Layered Architectures and Tradeoff Spaces</a:t>
            </a:r>
          </a:p>
          <a:p>
            <a:pPr algn="ctr">
              <a:defRPr/>
            </a:pPr>
            <a:r>
              <a:rPr lang="en-US" sz="2400" b="1" kern="0" dirty="0" smtClean="0">
                <a:solidFill>
                  <a:sysClr val="windowText" lastClr="000000"/>
                </a:solidFill>
              </a:rPr>
              <a:t>In Biology</a:t>
            </a:r>
          </a:p>
        </p:txBody>
      </p:sp>
      <p:sp>
        <p:nvSpPr>
          <p:cNvPr id="2" name="TextBox 1"/>
          <p:cNvSpPr txBox="1"/>
          <p:nvPr/>
        </p:nvSpPr>
        <p:spPr>
          <a:xfrm>
            <a:off x="4304357" y="55053"/>
            <a:ext cx="4838233" cy="523220"/>
          </a:xfrm>
          <a:prstGeom prst="rect">
            <a:avLst/>
          </a:prstGeom>
          <a:noFill/>
        </p:spPr>
        <p:txBody>
          <a:bodyPr wrap="none" rtlCol="0">
            <a:spAutoFit/>
          </a:bodyPr>
          <a:lstStyle/>
          <a:p>
            <a:r>
              <a:rPr lang="en-US" sz="2800" b="1" dirty="0" smtClean="0">
                <a:solidFill>
                  <a:srgbClr val="FF0000"/>
                </a:solidFill>
              </a:rPr>
              <a:t>What could possibly go wrong?</a:t>
            </a:r>
            <a:endParaRPr lang="en-US" sz="2800" b="1" dirty="0">
              <a:solidFill>
                <a:srgbClr val="FF0000"/>
              </a:solidFill>
            </a:endParaRPr>
          </a:p>
        </p:txBody>
      </p:sp>
    </p:spTree>
    <p:extLst>
      <p:ext uri="{BB962C8B-B14F-4D97-AF65-F5344CB8AC3E}">
        <p14:creationId xmlns:p14="http://schemas.microsoft.com/office/powerpoint/2010/main" val="1516735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1955800" y="1066800"/>
            <a:ext cx="1625600" cy="609600"/>
          </a:xfrm>
          <a:prstGeom prst="rect">
            <a:avLst/>
          </a:prstGeom>
          <a:noFill/>
        </p:spPr>
      </p:pic>
      <p:pic>
        <p:nvPicPr>
          <p:cNvPr id="39" name="Picture 2" descr="http://www.publicdomainpictures.net/pictures/50000/nahled/woman-face.jpg"/>
          <p:cNvPicPr>
            <a:picLocks noChangeAspect="1" noChangeArrowheads="1"/>
          </p:cNvPicPr>
          <p:nvPr/>
        </p:nvPicPr>
        <p:blipFill>
          <a:blip r:embed="rId3" cstate="print"/>
          <a:srcRect/>
          <a:stretch>
            <a:fillRect/>
          </a:stretch>
        </p:blipFill>
        <p:spPr bwMode="auto">
          <a:xfrm>
            <a:off x="4191000" y="3047999"/>
            <a:ext cx="3048000" cy="3048001"/>
          </a:xfrm>
          <a:prstGeom prst="rect">
            <a:avLst/>
          </a:prstGeom>
          <a:noFill/>
        </p:spPr>
      </p:pic>
      <p:cxnSp>
        <p:nvCxnSpPr>
          <p:cNvPr id="18" name="Straight Arrow Connector 17"/>
          <p:cNvCxnSpPr/>
          <p:nvPr/>
        </p:nvCxnSpPr>
        <p:spPr bwMode="auto">
          <a:xfrm flipV="1">
            <a:off x="1995742" y="28956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995742" y="57150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0" name="TextBox 9"/>
          <p:cNvSpPr txBox="1"/>
          <p:nvPr/>
        </p:nvSpPr>
        <p:spPr>
          <a:xfrm>
            <a:off x="685800" y="4876800"/>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11" name="TextBox 10"/>
          <p:cNvSpPr txBox="1"/>
          <p:nvPr/>
        </p:nvSpPr>
        <p:spPr>
          <a:xfrm>
            <a:off x="700342" y="31242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209800" y="58013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13" name="TextBox 12"/>
          <p:cNvSpPr txBox="1"/>
          <p:nvPr/>
        </p:nvSpPr>
        <p:spPr>
          <a:xfrm>
            <a:off x="4800600" y="594360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19" name="Rectangle 9"/>
          <p:cNvSpPr>
            <a:spLocks noChangeArrowheads="1"/>
          </p:cNvSpPr>
          <p:nvPr/>
        </p:nvSpPr>
        <p:spPr bwMode="auto">
          <a:xfrm>
            <a:off x="5257800" y="4724400"/>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sp>
        <p:nvSpPr>
          <p:cNvPr id="42" name="Rectangle 9"/>
          <p:cNvSpPr>
            <a:spLocks noChangeArrowheads="1"/>
          </p:cNvSpPr>
          <p:nvPr/>
        </p:nvSpPr>
        <p:spPr bwMode="auto">
          <a:xfrm>
            <a:off x="2681542" y="3076574"/>
            <a:ext cx="1066800" cy="657226"/>
          </a:xfrm>
          <a:prstGeom prst="rect">
            <a:avLst/>
          </a:prstGeom>
          <a:no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sp>
        <p:nvSpPr>
          <p:cNvPr id="44" name="TextBox 43"/>
          <p:cNvSpPr txBox="1"/>
          <p:nvPr/>
        </p:nvSpPr>
        <p:spPr>
          <a:xfrm>
            <a:off x="6629400" y="2438400"/>
            <a:ext cx="2514600" cy="1569660"/>
          </a:xfrm>
          <a:prstGeom prst="rect">
            <a:avLst/>
          </a:prstGeom>
          <a:noFill/>
        </p:spPr>
        <p:txBody>
          <a:bodyPr wrap="square" rtlCol="0">
            <a:spAutoFit/>
          </a:bodyPr>
          <a:lstStyle/>
          <a:p>
            <a:pPr algn="r"/>
            <a:r>
              <a:rPr lang="en-US" sz="3200" dirty="0" smtClean="0">
                <a:solidFill>
                  <a:prstClr val="black"/>
                </a:solidFill>
                <a:latin typeface="Arial" pitchFamily="34" charset="0"/>
                <a:cs typeface="Arial" pitchFamily="34" charset="0"/>
              </a:rPr>
              <a:t>Vestibular Ocular </a:t>
            </a:r>
            <a:r>
              <a:rPr lang="en-US" sz="3200" b="1" i="1" dirty="0" smtClean="0">
                <a:solidFill>
                  <a:srgbClr val="FF0000"/>
                </a:solidFill>
                <a:latin typeface="Arial" pitchFamily="34" charset="0"/>
                <a:cs typeface="Arial" pitchFamily="34" charset="0"/>
              </a:rPr>
              <a:t>Reflex</a:t>
            </a:r>
            <a:endParaRPr lang="en-US" sz="3200" dirty="0" smtClean="0">
              <a:solidFill>
                <a:prstClr val="black"/>
              </a:solidFill>
              <a:latin typeface="Arial" pitchFamily="34" charset="0"/>
              <a:cs typeface="Arial" pitchFamily="34" charset="0"/>
            </a:endParaRPr>
          </a:p>
        </p:txBody>
      </p:sp>
      <p:pic>
        <p:nvPicPr>
          <p:cNvPr id="40"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47461" y="914400"/>
            <a:ext cx="2114939" cy="2114940"/>
          </a:xfrm>
          <a:prstGeom prst="rect">
            <a:avLst/>
          </a:prstGeom>
          <a:noFill/>
        </p:spPr>
      </p:pic>
      <p:sp>
        <p:nvSpPr>
          <p:cNvPr id="14" name="TextBox 13"/>
          <p:cNvSpPr txBox="1"/>
          <p:nvPr/>
        </p:nvSpPr>
        <p:spPr>
          <a:xfrm>
            <a:off x="6096000" y="1905000"/>
            <a:ext cx="2416046"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Mechanism</a:t>
            </a:r>
          </a:p>
        </p:txBody>
      </p:sp>
      <p:sp>
        <p:nvSpPr>
          <p:cNvPr id="15" name="TextBox 14"/>
          <p:cNvSpPr txBox="1"/>
          <p:nvPr/>
        </p:nvSpPr>
        <p:spPr>
          <a:xfrm>
            <a:off x="2514600" y="4343400"/>
            <a:ext cx="1800301"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Tradeoff</a:t>
            </a:r>
          </a:p>
        </p:txBody>
      </p:sp>
      <p:sp>
        <p:nvSpPr>
          <p:cNvPr id="2" name="TextBox 1"/>
          <p:cNvSpPr txBox="1"/>
          <p:nvPr/>
        </p:nvSpPr>
        <p:spPr>
          <a:xfrm>
            <a:off x="245986" y="118685"/>
            <a:ext cx="8840281" cy="830997"/>
          </a:xfrm>
          <a:prstGeom prst="rect">
            <a:avLst/>
          </a:prstGeom>
          <a:noFill/>
        </p:spPr>
        <p:txBody>
          <a:bodyPr wrap="none" rtlCol="0">
            <a:spAutoFit/>
          </a:bodyPr>
          <a:lstStyle/>
          <a:p>
            <a:r>
              <a:rPr lang="en-US" sz="2800" dirty="0" smtClean="0"/>
              <a:t>Neuroscience Example: The Vestibular Ocular </a:t>
            </a:r>
            <a:r>
              <a:rPr lang="en-US" sz="2800" dirty="0"/>
              <a:t>Reflex (VOR)</a:t>
            </a:r>
          </a:p>
          <a:p>
            <a:r>
              <a:rPr lang="en-US" sz="2000" dirty="0"/>
              <a:t>Reflex eye movement that stabilizes images on the retina during head </a:t>
            </a:r>
            <a:r>
              <a:rPr lang="en-US" sz="2000" dirty="0" smtClean="0"/>
              <a:t>movement</a:t>
            </a:r>
            <a:endParaRPr lang="en-US" sz="2800" dirty="0"/>
          </a:p>
        </p:txBody>
      </p:sp>
    </p:spTree>
    <p:extLst>
      <p:ext uri="{BB962C8B-B14F-4D97-AF65-F5344CB8AC3E}">
        <p14:creationId xmlns:p14="http://schemas.microsoft.com/office/powerpoint/2010/main" val="5171431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2.bp.blogspot.com/-dFd97rypwNk/TaM_BYxkhJI/AAAAAAAAAHM/ahP6A6w7tkg/s1600/hand+woman.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FF0000"/>
                </a:solidFill>
                <a:latin typeface="Arial" pitchFamily="34" charset="0"/>
                <a:cs typeface="Arial" pitchFamily="34" charset="0"/>
              </a:rPr>
              <a:t>Slow</a:t>
            </a:r>
            <a:endParaRPr lang="en-US" sz="2800" b="1" dirty="0">
              <a:solidFill>
                <a:srgbClr val="FF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FF0000"/>
                </a:solidFill>
                <a:latin typeface="Arial" pitchFamily="34" charset="0"/>
                <a:cs typeface="Arial" pitchFamily="34" charset="0"/>
              </a:rPr>
              <a:t>Flexible</a:t>
            </a:r>
            <a:endParaRPr lang="en-US" sz="3600" b="1" dirty="0">
              <a:solidFill>
                <a:srgbClr val="FF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smtClean="0">
              <a:solidFill>
                <a:prstClr val="black"/>
              </a:solidFill>
              <a:latin typeface="Arial" charset="0"/>
            </a:endParaRPr>
          </a:p>
        </p:txBody>
      </p:sp>
      <p:sp>
        <p:nvSpPr>
          <p:cNvPr id="55" name="TextBox 54"/>
          <p:cNvSpPr txBox="1"/>
          <p:nvPr/>
        </p:nvSpPr>
        <p:spPr>
          <a:xfrm>
            <a:off x="5105400" y="2133600"/>
            <a:ext cx="1329979" cy="830997"/>
          </a:xfrm>
          <a:prstGeom prst="rect">
            <a:avLst/>
          </a:prstGeom>
          <a:noFill/>
        </p:spPr>
        <p:txBody>
          <a:bodyPr wrap="none" rtlCol="0">
            <a:spAutoFit/>
          </a:bodyPr>
          <a:lstStyle/>
          <a:p>
            <a:r>
              <a:rPr lang="en-US" sz="4800" dirty="0" smtClean="0">
                <a:solidFill>
                  <a:srgbClr val="FF0000"/>
                </a:solidFill>
              </a:rPr>
              <a:t>slow</a:t>
            </a:r>
            <a:endParaRPr lang="en-US" sz="48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4"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C0C0C0"/>
                </a:solidFill>
                <a:latin typeface="Arial" pitchFamily="34" charset="0"/>
                <a:cs typeface="Arial" pitchFamily="34" charset="0"/>
              </a:rPr>
              <a:t>Fast</a:t>
            </a:r>
            <a:endParaRPr lang="en-US" sz="3600" b="1" dirty="0">
              <a:solidFill>
                <a:srgbClr val="C0C0C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C0C0C0"/>
                </a:solidFill>
                <a:latin typeface="Arial" pitchFamily="34" charset="0"/>
                <a:cs typeface="Arial" pitchFamily="34" charset="0"/>
              </a:rPr>
              <a:t>Inflexible</a:t>
            </a:r>
            <a:endParaRPr lang="en-US" sz="2800" b="1" dirty="0">
              <a:solidFill>
                <a:srgbClr val="C0C0C0"/>
              </a:solidFill>
              <a:latin typeface="Arial" pitchFamily="34" charset="0"/>
              <a:cs typeface="Arial" pitchFamily="34" charset="0"/>
            </a:endParaRPr>
          </a:p>
        </p:txBody>
      </p:sp>
    </p:spTree>
    <p:extLst>
      <p:ext uri="{BB962C8B-B14F-4D97-AF65-F5344CB8AC3E}">
        <p14:creationId xmlns:p14="http://schemas.microsoft.com/office/powerpoint/2010/main" val="37287288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www.publicdomainpictures.net/pictures/50000/nahled/woman-face.jpg"/>
          <p:cNvPicPr>
            <a:picLocks noChangeAspect="1" noChangeArrowheads="1"/>
          </p:cNvPicPr>
          <p:nvPr/>
        </p:nvPicPr>
        <p:blipFill>
          <a:blip r:embed="rId3" cstate="print">
            <a:lum/>
          </a:blip>
          <a:srcRect/>
          <a:stretch>
            <a:fillRect/>
          </a:stretch>
        </p:blipFill>
        <p:spPr bwMode="auto">
          <a:xfrm>
            <a:off x="3657600" y="3200400"/>
            <a:ext cx="3048000" cy="3048001"/>
          </a:xfrm>
          <a:prstGeom prst="rect">
            <a:avLst/>
          </a:prstGeom>
          <a:noFill/>
        </p:spPr>
      </p:pic>
      <p:pic>
        <p:nvPicPr>
          <p:cNvPr id="46"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smtClean="0">
              <a:solidFill>
                <a:prstClr val="black"/>
              </a:solidFill>
              <a:latin typeface="Arial" charset="0"/>
            </a:endParaRPr>
          </a:p>
        </p:txBody>
      </p:sp>
      <p:sp>
        <p:nvSpPr>
          <p:cNvPr id="55" name="TextBox 54"/>
          <p:cNvSpPr txBox="1"/>
          <p:nvPr/>
        </p:nvSpPr>
        <p:spPr>
          <a:xfrm>
            <a:off x="6248400" y="2209800"/>
            <a:ext cx="947695" cy="584775"/>
          </a:xfrm>
          <a:prstGeom prst="rect">
            <a:avLst/>
          </a:prstGeom>
          <a:noFill/>
        </p:spPr>
        <p:txBody>
          <a:bodyPr wrap="none" rtlCol="0">
            <a:spAutoFit/>
          </a:bodyPr>
          <a:lstStyle/>
          <a:p>
            <a:r>
              <a:rPr lang="en-US" sz="3200" dirty="0" smtClean="0">
                <a:solidFill>
                  <a:srgbClr val="FF0000"/>
                </a:solidFill>
              </a:rPr>
              <a:t>slow</a:t>
            </a:r>
            <a:endParaRPr lang="en-US" sz="32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6" name="Rectangle 9"/>
          <p:cNvSpPr>
            <a:spLocks noChangeArrowheads="1"/>
          </p:cNvSpPr>
          <p:nvPr/>
        </p:nvSpPr>
        <p:spPr bwMode="auto">
          <a:xfrm>
            <a:off x="4724400" y="4876801"/>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3743325" y="3438526"/>
            <a:ext cx="1992313" cy="884238"/>
          </a:xfrm>
          <a:prstGeom prst="bentConnector2">
            <a:avLst/>
          </a:prstGeom>
          <a:noFill/>
          <a:ln w="127000">
            <a:solidFill>
              <a:srgbClr val="0000FF"/>
            </a:solidFill>
            <a:miter lim="800000"/>
            <a:headEnd/>
            <a:tailEnd type="triangle" w="med" len="med"/>
          </a:ln>
          <a:effectLst/>
        </p:spPr>
      </p:cxnSp>
      <p:sp>
        <p:nvSpPr>
          <p:cNvPr id="28" name="TextBox 27"/>
          <p:cNvSpPr txBox="1"/>
          <p:nvPr/>
        </p:nvSpPr>
        <p:spPr>
          <a:xfrm>
            <a:off x="4267200" y="2057400"/>
            <a:ext cx="890180" cy="646331"/>
          </a:xfrm>
          <a:prstGeom prst="rect">
            <a:avLst/>
          </a:prstGeom>
          <a:noFill/>
        </p:spPr>
        <p:txBody>
          <a:bodyPr wrap="none" rtlCol="0">
            <a:spAutoFit/>
          </a:bodyPr>
          <a:lstStyle/>
          <a:p>
            <a:r>
              <a:rPr lang="en-US" sz="3600" b="1" dirty="0" smtClean="0">
                <a:solidFill>
                  <a:srgbClr val="0000FF"/>
                </a:solidFill>
              </a:rPr>
              <a:t>fast</a:t>
            </a:r>
            <a:endParaRPr lang="en-US" sz="3600" b="1" dirty="0">
              <a:solidFill>
                <a:srgbClr val="0000FF"/>
              </a:solidFill>
            </a:endParaRPr>
          </a:p>
        </p:txBody>
      </p:sp>
    </p:spTree>
    <p:extLst>
      <p:ext uri="{BB962C8B-B14F-4D97-AF65-F5344CB8AC3E}">
        <p14:creationId xmlns:p14="http://schemas.microsoft.com/office/powerpoint/2010/main" val="23250650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chemeClr val="tx1"/>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prstClr val="black"/>
                </a:solidFill>
                <a:latin typeface="Times New Roman" pitchFamily="18" charset="0"/>
              </a:rPr>
              <a:t>vision</a:t>
            </a:r>
            <a:endParaRPr lang="en-US" sz="2800" kern="0" dirty="0">
              <a:solidFill>
                <a:prstClr val="black"/>
              </a:solidFill>
              <a:latin typeface="Times New Roman" pitchFamily="18" charset="0"/>
            </a:endParaRPr>
          </a:p>
        </p:txBody>
      </p:sp>
      <p:grpSp>
        <p:nvGrpSpPr>
          <p:cNvPr id="2" name="Group 25"/>
          <p:cNvGrpSpPr/>
          <p:nvPr/>
        </p:nvGrpSpPr>
        <p:grpSpPr>
          <a:xfrm flipH="1">
            <a:off x="3158097" y="1447800"/>
            <a:ext cx="1291665" cy="990600"/>
            <a:chOff x="6341782" y="2133600"/>
            <a:chExt cx="1887818" cy="1447800"/>
          </a:xfrm>
          <a:solidFill>
            <a:schemeClr val="bg1"/>
          </a:solidFill>
        </p:grpSpPr>
        <p:sp>
          <p:nvSpPr>
            <p:cNvPr id="40" name="Rectangle 39"/>
            <p:cNvSpPr/>
            <p:nvPr/>
          </p:nvSpPr>
          <p:spPr>
            <a:xfrm rot="19858935">
              <a:off x="6341782" y="3257704"/>
              <a:ext cx="609600" cy="228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1" name="Oval 40"/>
            <p:cNvSpPr/>
            <p:nvPr/>
          </p:nvSpPr>
          <p:spPr>
            <a:xfrm>
              <a:off x="6705600" y="2133600"/>
              <a:ext cx="1447800" cy="14478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cxnSp>
        <p:nvCxnSpPr>
          <p:cNvPr id="48" name="AutoShape 8"/>
          <p:cNvCxnSpPr>
            <a:cxnSpLocks noChangeShapeType="1"/>
            <a:stCxn id="41" idx="2"/>
            <a:endCxn id="49" idx="1"/>
          </p:cNvCxnSpPr>
          <p:nvPr/>
        </p:nvCxnSpPr>
        <p:spPr bwMode="auto">
          <a:xfrm>
            <a:off x="4200834" y="1943100"/>
            <a:ext cx="3690671" cy="1479"/>
          </a:xfrm>
          <a:prstGeom prst="bentConnector3">
            <a:avLst>
              <a:gd name="adj1" fmla="val 50000"/>
            </a:avLst>
          </a:prstGeom>
          <a:noFill/>
          <a:ln w="57150">
            <a:solidFill>
              <a:schemeClr val="tx1"/>
            </a:solidFill>
            <a:miter lim="800000"/>
            <a:headEnd/>
            <a:tailEnd type="triangle" w="med" len="med"/>
          </a:ln>
          <a:effectLst/>
        </p:spPr>
      </p:cxnSp>
      <p:sp>
        <p:nvSpPr>
          <p:cNvPr id="49" name="Rectangle 9"/>
          <p:cNvSpPr>
            <a:spLocks noChangeArrowheads="1"/>
          </p:cNvSpPr>
          <p:nvPr/>
        </p:nvSpPr>
        <p:spPr bwMode="auto">
          <a:xfrm>
            <a:off x="7891505" y="1615966"/>
            <a:ext cx="1066800" cy="657226"/>
          </a:xfrm>
          <a:prstGeom prst="rect">
            <a:avLst/>
          </a:prstGeom>
          <a:solidFill>
            <a:schemeClr val="bg1"/>
          </a:solidFill>
          <a:ln w="57150">
            <a:solidFill>
              <a:schemeClr val="tx1"/>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prstClr val="black"/>
                </a:solidFill>
                <a:latin typeface="Times New Roman" pitchFamily="18" charset="0"/>
              </a:rPr>
              <a:t>vision</a:t>
            </a:r>
            <a:endParaRPr lang="en-US" sz="3200" kern="0" dirty="0">
              <a:solidFill>
                <a:prstClr val="black"/>
              </a:solidFill>
              <a:latin typeface="Times New Roman" pitchFamily="18" charset="0"/>
            </a:endParaRPr>
          </a:p>
        </p:txBody>
      </p:sp>
      <p:sp>
        <p:nvSpPr>
          <p:cNvPr id="51" name="Rectangle 4"/>
          <p:cNvSpPr>
            <a:spLocks noChangeArrowheads="1"/>
          </p:cNvSpPr>
          <p:nvPr/>
        </p:nvSpPr>
        <p:spPr bwMode="auto">
          <a:xfrm>
            <a:off x="3124200" y="3048000"/>
            <a:ext cx="1173162" cy="434975"/>
          </a:xfrm>
          <a:prstGeom prst="rect">
            <a:avLst/>
          </a:prstGeom>
          <a:noFill/>
          <a:ln w="57150">
            <a:solidFill>
              <a:schemeClr val="tx1"/>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prstClr val="black"/>
                </a:solidFill>
                <a:latin typeface="Times New Roman" pitchFamily="18" charset="0"/>
              </a:rPr>
              <a:t>Act</a:t>
            </a:r>
            <a:endParaRPr lang="en-US" sz="2800" b="1" dirty="0">
              <a:solidFill>
                <a:prstClr val="black"/>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740576"/>
            <a:ext cx="609600" cy="5247"/>
          </a:xfrm>
          <a:prstGeom prst="bentConnector3">
            <a:avLst>
              <a:gd name="adj1" fmla="val 50000"/>
            </a:avLst>
          </a:prstGeom>
          <a:noFill/>
          <a:ln w="127000">
            <a:solidFill>
              <a:schemeClr val="tx1"/>
            </a:solidFill>
            <a:miter lim="800000"/>
            <a:headEnd/>
            <a:tailEnd type="triangle" w="med" len="med"/>
          </a:ln>
          <a:effectLst/>
        </p:spPr>
      </p:cxnSp>
      <p:sp>
        <p:nvSpPr>
          <p:cNvPr id="54" name="Curved Right Arrow 53"/>
          <p:cNvSpPr/>
          <p:nvPr/>
        </p:nvSpPr>
        <p:spPr bwMode="auto">
          <a:xfrm flipH="1">
            <a:off x="6623121" y="2203339"/>
            <a:ext cx="1308908" cy="1530461"/>
          </a:xfrm>
          <a:prstGeom prst="curvedRightArrow">
            <a:avLst>
              <a:gd name="adj1" fmla="val 15294"/>
              <a:gd name="adj2" fmla="val 50000"/>
              <a:gd name="adj3" fmla="val 25000"/>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smtClean="0">
              <a:solidFill>
                <a:prstClr val="black"/>
              </a:solidFill>
              <a:latin typeface="Arial" charset="0"/>
            </a:endParaRPr>
          </a:p>
        </p:txBody>
      </p:sp>
      <p:sp>
        <p:nvSpPr>
          <p:cNvPr id="55" name="TextBox 54"/>
          <p:cNvSpPr txBox="1"/>
          <p:nvPr/>
        </p:nvSpPr>
        <p:spPr>
          <a:xfrm>
            <a:off x="6248400" y="2590800"/>
            <a:ext cx="947695" cy="584775"/>
          </a:xfrm>
          <a:prstGeom prst="rect">
            <a:avLst/>
          </a:prstGeom>
          <a:noFill/>
        </p:spPr>
        <p:txBody>
          <a:bodyPr wrap="none" rtlCol="0">
            <a:spAutoFit/>
          </a:bodyPr>
          <a:lstStyle/>
          <a:p>
            <a:r>
              <a:rPr lang="en-US" sz="3200" dirty="0" smtClean="0">
                <a:solidFill>
                  <a:prstClr val="black"/>
                </a:solidFill>
              </a:rPr>
              <a:t>slow</a:t>
            </a:r>
            <a:endParaRPr lang="en-US" sz="3200" dirty="0">
              <a:solidFill>
                <a:prstClr val="black"/>
              </a:solidFill>
            </a:endParaRPr>
          </a:p>
        </p:txBody>
      </p:sp>
      <p:cxnSp>
        <p:nvCxnSpPr>
          <p:cNvPr id="56" name="AutoShape 8"/>
          <p:cNvCxnSpPr>
            <a:cxnSpLocks noChangeShapeType="1"/>
            <a:stCxn id="49" idx="2"/>
          </p:cNvCxnSpPr>
          <p:nvPr/>
        </p:nvCxnSpPr>
        <p:spPr bwMode="auto">
          <a:xfrm rot="5400000">
            <a:off x="7769742" y="2926237"/>
            <a:ext cx="1308208" cy="2118"/>
          </a:xfrm>
          <a:prstGeom prst="bentConnector3">
            <a:avLst>
              <a:gd name="adj1" fmla="val 50000"/>
            </a:avLst>
          </a:prstGeom>
          <a:noFill/>
          <a:ln w="57150">
            <a:solidFill>
              <a:schemeClr val="tx1"/>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chemeClr val="tx1"/>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prstClr val="black"/>
                </a:solidFill>
                <a:latin typeface="Times New Roman" pitchFamily="18" charset="0"/>
              </a:rPr>
              <a:t>delay</a:t>
            </a:r>
            <a:endParaRPr lang="en-US" sz="2800" kern="0" dirty="0">
              <a:solidFill>
                <a:prstClr val="black"/>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955658" y="1238098"/>
            <a:ext cx="222251" cy="4712006"/>
          </a:xfrm>
          <a:prstGeom prst="bentConnector3">
            <a:avLst>
              <a:gd name="adj1" fmla="val -102857"/>
            </a:avLst>
          </a:prstGeom>
          <a:noFill/>
          <a:ln w="57150">
            <a:solidFill>
              <a:schemeClr val="tx1"/>
            </a:solidFill>
            <a:miter lim="800000"/>
            <a:headEnd/>
            <a:tailEnd type="triangle" w="med" len="med"/>
          </a:ln>
          <a:effectLst/>
        </p:spPr>
      </p:cxnSp>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6" name="Rectangle 9"/>
          <p:cNvSpPr>
            <a:spLocks noChangeArrowheads="1"/>
          </p:cNvSpPr>
          <p:nvPr/>
        </p:nvSpPr>
        <p:spPr bwMode="auto">
          <a:xfrm>
            <a:off x="4724400" y="4876801"/>
            <a:ext cx="914400" cy="581025"/>
          </a:xfrm>
          <a:prstGeom prst="rect">
            <a:avLst/>
          </a:prstGeom>
          <a:noFill/>
          <a:ln w="57150">
            <a:solidFill>
              <a:schemeClr val="tx1"/>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prstClr val="black"/>
                </a:solidFill>
                <a:latin typeface="Times New Roman" pitchFamily="18" charset="0"/>
              </a:rPr>
              <a:t>VOR</a:t>
            </a:r>
            <a:endParaRPr lang="en-US" sz="2800" b="1" kern="0" dirty="0">
              <a:solidFill>
                <a:prstClr val="black"/>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3933825" y="3629026"/>
            <a:ext cx="1611313" cy="884238"/>
          </a:xfrm>
          <a:prstGeom prst="bentConnector2">
            <a:avLst/>
          </a:prstGeom>
          <a:noFill/>
          <a:ln w="127000">
            <a:solidFill>
              <a:schemeClr val="tx1"/>
            </a:solidFill>
            <a:miter lim="800000"/>
            <a:headEnd/>
            <a:tailEnd type="triangle" w="med" len="med"/>
          </a:ln>
          <a:effectLst/>
        </p:spPr>
      </p:cxnSp>
      <p:sp>
        <p:nvSpPr>
          <p:cNvPr id="28" name="TextBox 27"/>
          <p:cNvSpPr txBox="1"/>
          <p:nvPr/>
        </p:nvSpPr>
        <p:spPr>
          <a:xfrm>
            <a:off x="4267200" y="2438400"/>
            <a:ext cx="890180" cy="646331"/>
          </a:xfrm>
          <a:prstGeom prst="rect">
            <a:avLst/>
          </a:prstGeom>
          <a:noFill/>
        </p:spPr>
        <p:txBody>
          <a:bodyPr wrap="none" rtlCol="0">
            <a:spAutoFit/>
          </a:bodyPr>
          <a:lstStyle/>
          <a:p>
            <a:r>
              <a:rPr lang="en-US" sz="3600" b="1" dirty="0" smtClean="0">
                <a:solidFill>
                  <a:prstClr val="black"/>
                </a:solidFill>
              </a:rPr>
              <a:t>fast</a:t>
            </a:r>
            <a:endParaRPr lang="en-US" sz="3600" b="1" dirty="0">
              <a:solidFill>
                <a:prstClr val="black"/>
              </a:solidFill>
            </a:endParaRPr>
          </a:p>
        </p:txBody>
      </p:sp>
      <p:sp>
        <p:nvSpPr>
          <p:cNvPr id="30" name="Left Arrow 29"/>
          <p:cNvSpPr/>
          <p:nvPr/>
        </p:nvSpPr>
        <p:spPr bwMode="auto">
          <a:xfrm flipH="1">
            <a:off x="533400" y="685800"/>
            <a:ext cx="2133600" cy="2460008"/>
          </a:xfrm>
          <a:prstGeom prst="leftArrow">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ln w="571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algn="ctr" fontAlgn="base">
              <a:spcBef>
                <a:spcPct val="0"/>
              </a:spcBef>
              <a:spcAft>
                <a:spcPct val="0"/>
              </a:spcAft>
            </a:pPr>
            <a:r>
              <a:rPr lang="en-US" sz="3600" b="1" dirty="0" smtClean="0">
                <a:solidFill>
                  <a:srgbClr val="FFFFFF"/>
                </a:solidFill>
              </a:rPr>
              <a:t>3D + </a:t>
            </a:r>
          </a:p>
          <a:p>
            <a:pPr algn="ctr" fontAlgn="base">
              <a:spcBef>
                <a:spcPct val="0"/>
              </a:spcBef>
              <a:spcAft>
                <a:spcPct val="0"/>
              </a:spcAft>
            </a:pPr>
            <a:r>
              <a:rPr lang="en-US" sz="3600" b="1" dirty="0" smtClean="0">
                <a:solidFill>
                  <a:srgbClr val="FFFFFF"/>
                </a:solidFill>
              </a:rPr>
              <a:t>motion</a:t>
            </a:r>
          </a:p>
        </p:txBody>
      </p:sp>
      <p:sp>
        <p:nvSpPr>
          <p:cNvPr id="31" name="Rectangle 9"/>
          <p:cNvSpPr>
            <a:spLocks noChangeArrowheads="1"/>
          </p:cNvSpPr>
          <p:nvPr/>
        </p:nvSpPr>
        <p:spPr bwMode="auto">
          <a:xfrm>
            <a:off x="6096000" y="609600"/>
            <a:ext cx="1600200" cy="914400"/>
          </a:xfrm>
          <a:prstGeom prst="rect">
            <a:avLst/>
          </a:prstGeom>
          <a:gradFill>
            <a:gsLst>
              <a:gs pos="0">
                <a:srgbClr val="A603AB">
                  <a:alpha val="46000"/>
                </a:srgbClr>
              </a:gs>
              <a:gs pos="21001">
                <a:srgbClr val="0819FB"/>
              </a:gs>
              <a:gs pos="35001">
                <a:srgbClr val="1A8D48"/>
              </a:gs>
              <a:gs pos="52000">
                <a:srgbClr val="FFFF00"/>
              </a:gs>
              <a:gs pos="73000">
                <a:srgbClr val="EE3F17"/>
              </a:gs>
              <a:gs pos="88000">
                <a:srgbClr val="E81766"/>
              </a:gs>
              <a:gs pos="100000">
                <a:srgbClr val="A603AB"/>
              </a:gs>
            </a:gsLst>
            <a:lin ang="5400000" scaled="0"/>
          </a:gradFill>
          <a:ln w="2857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fontAlgn="base">
              <a:spcBef>
                <a:spcPct val="0"/>
              </a:spcBef>
              <a:spcAft>
                <a:spcPct val="0"/>
              </a:spcAft>
            </a:pPr>
            <a:r>
              <a:rPr lang="en-US" sz="3200" b="1" dirty="0" smtClean="0">
                <a:solidFill>
                  <a:srgbClr val="FFFFFF"/>
                </a:solidFill>
                <a:latin typeface="Arial Black" pitchFamily="34" charset="0"/>
              </a:rPr>
              <a:t>color</a:t>
            </a:r>
          </a:p>
          <a:p>
            <a:pPr fontAlgn="base">
              <a:spcBef>
                <a:spcPct val="0"/>
              </a:spcBef>
              <a:spcAft>
                <a:spcPct val="0"/>
              </a:spcAft>
            </a:pPr>
            <a:r>
              <a:rPr lang="en-US" sz="3200" b="1" dirty="0" smtClean="0">
                <a:solidFill>
                  <a:srgbClr val="FFFFFF"/>
                </a:solidFill>
                <a:latin typeface="Arial Black" pitchFamily="34" charset="0"/>
              </a:rPr>
              <a:t>vision</a:t>
            </a:r>
            <a:endParaRPr lang="en-US" sz="3200" b="1" dirty="0">
              <a:solidFill>
                <a:srgbClr val="FFFFFF"/>
              </a:solidFill>
              <a:latin typeface="Arial Black" pitchFamily="34" charset="0"/>
            </a:endParaRPr>
          </a:p>
        </p:txBody>
      </p:sp>
      <p:cxnSp>
        <p:nvCxnSpPr>
          <p:cNvPr id="32" name="AutoShape 8"/>
          <p:cNvCxnSpPr>
            <a:cxnSpLocks noChangeShapeType="1"/>
            <a:stCxn id="41" idx="1"/>
            <a:endCxn id="31" idx="1"/>
          </p:cNvCxnSpPr>
          <p:nvPr/>
        </p:nvCxnSpPr>
        <p:spPr bwMode="auto">
          <a:xfrm rot="5400000" flipH="1" flipV="1">
            <a:off x="4812847" y="309717"/>
            <a:ext cx="526070" cy="2040236"/>
          </a:xfrm>
          <a:prstGeom prst="bentConnector2">
            <a:avLst/>
          </a:prstGeom>
          <a:noFill/>
          <a:ln w="76200">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0"/>
            </a:gradFill>
            <a:miter lim="800000"/>
            <a:headEnd/>
            <a:tailEnd type="triangle" w="med" len="med"/>
          </a:ln>
          <a:effectLst/>
        </p:spPr>
      </p:cxnSp>
      <p:sp>
        <p:nvSpPr>
          <p:cNvPr id="33" name="TextBox 32"/>
          <p:cNvSpPr txBox="1"/>
          <p:nvPr/>
        </p:nvSpPr>
        <p:spPr>
          <a:xfrm>
            <a:off x="3505200" y="130314"/>
            <a:ext cx="2418611" cy="707886"/>
          </a:xfrm>
          <a:prstGeom prst="rect">
            <a:avLst/>
          </a:prstGeom>
          <a:noFill/>
        </p:spPr>
        <p:txBody>
          <a:bodyPr wrap="none" rtlCol="0">
            <a:spAutoFit/>
          </a:bodyPr>
          <a:lstStyle/>
          <a:p>
            <a:r>
              <a:rPr lang="en-US" sz="4000" dirty="0" smtClean="0">
                <a:solidFill>
                  <a:srgbClr val="D60093"/>
                </a:solidFill>
                <a:latin typeface="Arial Black" pitchFamily="34" charset="0"/>
              </a:rPr>
              <a:t>S</a:t>
            </a:r>
            <a:r>
              <a:rPr lang="en-US" sz="4000" dirty="0" smtClean="0">
                <a:solidFill>
                  <a:srgbClr val="FF0000"/>
                </a:solidFill>
                <a:latin typeface="Arial Black" pitchFamily="34" charset="0"/>
              </a:rPr>
              <a:t>l</a:t>
            </a:r>
            <a:r>
              <a:rPr lang="en-US" sz="4000" dirty="0" smtClean="0">
                <a:solidFill>
                  <a:srgbClr val="FF9900"/>
                </a:solidFill>
                <a:latin typeface="Arial Black" pitchFamily="34" charset="0"/>
              </a:rPr>
              <a:t>o</a:t>
            </a:r>
            <a:r>
              <a:rPr lang="en-US" sz="4000" dirty="0" smtClean="0">
                <a:solidFill>
                  <a:srgbClr val="00B050"/>
                </a:solidFill>
                <a:latin typeface="Arial Black" pitchFamily="34" charset="0"/>
              </a:rPr>
              <a:t>w</a:t>
            </a:r>
            <a:r>
              <a:rPr lang="en-US" sz="4000" dirty="0" smtClean="0">
                <a:solidFill>
                  <a:srgbClr val="009999"/>
                </a:solidFill>
                <a:latin typeface="Arial Black" pitchFamily="34" charset="0"/>
              </a:rPr>
              <a:t>e</a:t>
            </a:r>
            <a:r>
              <a:rPr lang="en-US" sz="4000" dirty="0" smtClean="0">
                <a:solidFill>
                  <a:srgbClr val="0070C0"/>
                </a:solidFill>
                <a:latin typeface="Arial Black" pitchFamily="34" charset="0"/>
              </a:rPr>
              <a:t>s</a:t>
            </a:r>
            <a:r>
              <a:rPr lang="en-US" sz="4000" dirty="0" smtClean="0">
                <a:solidFill>
                  <a:srgbClr val="CC00CC"/>
                </a:solidFill>
                <a:latin typeface="Arial Black" pitchFamily="34" charset="0"/>
              </a:rPr>
              <a:t>t</a:t>
            </a:r>
            <a:endParaRPr lang="en-US" sz="4000" dirty="0">
              <a:solidFill>
                <a:srgbClr val="CC00CC"/>
              </a:solidFill>
              <a:latin typeface="Arial Black" pitchFamily="34" charset="0"/>
            </a:endParaRPr>
          </a:p>
        </p:txBody>
      </p:sp>
    </p:spTree>
    <p:extLst>
      <p:ext uri="{BB962C8B-B14F-4D97-AF65-F5344CB8AC3E}">
        <p14:creationId xmlns:p14="http://schemas.microsoft.com/office/powerpoint/2010/main" val="157275025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0829" y="445481"/>
            <a:ext cx="8946233" cy="5686902"/>
            <a:chOff x="807367" y="0"/>
            <a:chExt cx="8946233" cy="5686902"/>
          </a:xfrm>
        </p:grpSpPr>
        <p:cxnSp>
          <p:nvCxnSpPr>
            <p:cNvPr id="5" name="Straight Arrow Connector 4"/>
            <p:cNvCxnSpPr/>
            <p:nvPr/>
          </p:nvCxnSpPr>
          <p:spPr bwMode="auto">
            <a:xfrm>
              <a:off x="1967838" y="4723072"/>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972569" y="228600"/>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807367" y="778238"/>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889007" y="3947848"/>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2239078" y="4691204"/>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1" name="TextBox 10"/>
            <p:cNvSpPr txBox="1"/>
            <p:nvPr/>
          </p:nvSpPr>
          <p:spPr>
            <a:xfrm>
              <a:off x="2223875" y="5131818"/>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grpSp>
          <p:nvGrpSpPr>
            <p:cNvPr id="3" name="Group 2"/>
            <p:cNvGrpSpPr/>
            <p:nvPr/>
          </p:nvGrpSpPr>
          <p:grpSpPr>
            <a:xfrm>
              <a:off x="6222329" y="4723068"/>
              <a:ext cx="1797062" cy="963834"/>
              <a:chOff x="5518138" y="4680190"/>
              <a:chExt cx="1797062" cy="963834"/>
            </a:xfrm>
          </p:grpSpPr>
          <p:sp>
            <p:nvSpPr>
              <p:cNvPr id="10" name="TextBox 9"/>
              <p:cNvSpPr txBox="1"/>
              <p:nvPr/>
            </p:nvSpPr>
            <p:spPr>
              <a:xfrm>
                <a:off x="5572415" y="4680190"/>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2" name="TextBox 11"/>
              <p:cNvSpPr txBox="1"/>
              <p:nvPr/>
            </p:nvSpPr>
            <p:spPr>
              <a:xfrm>
                <a:off x="5518138" y="5120804"/>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grpSp>
          <p:nvGrpSpPr>
            <p:cNvPr id="13" name="Group 12"/>
            <p:cNvGrpSpPr/>
            <p:nvPr/>
          </p:nvGrpSpPr>
          <p:grpSpPr>
            <a:xfrm>
              <a:off x="2133599" y="2057400"/>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sp>
          <p:nvSpPr>
            <p:cNvPr id="41" name="Explosion 2 40"/>
            <p:cNvSpPr/>
            <p:nvPr/>
          </p:nvSpPr>
          <p:spPr bwMode="auto">
            <a:xfrm>
              <a:off x="2133598" y="3581400"/>
              <a:ext cx="2362201" cy="106680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3200" dirty="0" smtClean="0">
                  <a:solidFill>
                    <a:srgbClr val="000000"/>
                  </a:solidFill>
                  <a:latin typeface="Arial Black" pitchFamily="34" charset="0"/>
                </a:rPr>
                <a:t>Ideal?</a:t>
              </a:r>
            </a:p>
          </p:txBody>
        </p:sp>
        <p:grpSp>
          <p:nvGrpSpPr>
            <p:cNvPr id="42" name="Group 41"/>
            <p:cNvGrpSpPr/>
            <p:nvPr/>
          </p:nvGrpSpPr>
          <p:grpSpPr>
            <a:xfrm>
              <a:off x="1981200" y="0"/>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grpSp>
      <p:sp>
        <p:nvSpPr>
          <p:cNvPr id="2" name="TextBox 1"/>
          <p:cNvSpPr txBox="1"/>
          <p:nvPr/>
        </p:nvSpPr>
        <p:spPr>
          <a:xfrm>
            <a:off x="137232" y="6132383"/>
            <a:ext cx="8869536" cy="646331"/>
          </a:xfrm>
          <a:prstGeom prst="rect">
            <a:avLst/>
          </a:prstGeom>
          <a:noFill/>
        </p:spPr>
        <p:txBody>
          <a:bodyPr wrap="none" rtlCol="0">
            <a:spAutoFit/>
          </a:bodyPr>
          <a:lstStyle/>
          <a:p>
            <a:r>
              <a:rPr lang="en-US" sz="3600" b="1" i="1" dirty="0" smtClean="0">
                <a:solidFill>
                  <a:srgbClr val="FF0000"/>
                </a:solidFill>
              </a:rPr>
              <a:t>So can a new architecture beat the tradeoff?</a:t>
            </a:r>
            <a:endParaRPr lang="en-US" sz="3600" b="1" i="1" dirty="0">
              <a:solidFill>
                <a:srgbClr val="FF0000"/>
              </a:solidFill>
            </a:endParaRPr>
          </a:p>
        </p:txBody>
      </p:sp>
    </p:spTree>
    <p:extLst>
      <p:ext uri="{BB962C8B-B14F-4D97-AF65-F5344CB8AC3E}">
        <p14:creationId xmlns:p14="http://schemas.microsoft.com/office/powerpoint/2010/main" val="3367558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1070" y="5812019"/>
            <a:ext cx="7401861" cy="769441"/>
          </a:xfrm>
          <a:prstGeom prst="rect">
            <a:avLst/>
          </a:prstGeom>
          <a:noFill/>
        </p:spPr>
        <p:txBody>
          <a:bodyPr wrap="none" rtlCol="0">
            <a:spAutoFit/>
          </a:bodyPr>
          <a:lstStyle/>
          <a:p>
            <a:r>
              <a:rPr lang="en-US" sz="4400" b="1" i="1" dirty="0" smtClean="0">
                <a:solidFill>
                  <a:srgbClr val="FF0000"/>
                </a:solidFill>
              </a:rPr>
              <a:t>Be careful what you wish for…</a:t>
            </a:r>
          </a:p>
        </p:txBody>
      </p:sp>
      <p:grpSp>
        <p:nvGrpSpPr>
          <p:cNvPr id="4" name="Group 3"/>
          <p:cNvGrpSpPr/>
          <p:nvPr/>
        </p:nvGrpSpPr>
        <p:grpSpPr>
          <a:xfrm>
            <a:off x="285393" y="167995"/>
            <a:ext cx="8946233" cy="5655038"/>
            <a:chOff x="285393" y="-46446"/>
            <a:chExt cx="8946233" cy="5655038"/>
          </a:xfrm>
        </p:grpSpPr>
        <p:cxnSp>
          <p:nvCxnSpPr>
            <p:cNvPr id="5" name="Straight Arrow Connector 4"/>
            <p:cNvCxnSpPr/>
            <p:nvPr/>
          </p:nvCxnSpPr>
          <p:spPr bwMode="auto">
            <a:xfrm>
              <a:off x="1445864" y="4676626"/>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450595" y="182154"/>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285393" y="731792"/>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367033" y="3901402"/>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1717104" y="4644758"/>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0" name="TextBox 9"/>
            <p:cNvSpPr txBox="1"/>
            <p:nvPr/>
          </p:nvSpPr>
          <p:spPr>
            <a:xfrm>
              <a:off x="6032562" y="4598182"/>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1" name="TextBox 10"/>
            <p:cNvSpPr txBox="1"/>
            <p:nvPr/>
          </p:nvSpPr>
          <p:spPr>
            <a:xfrm>
              <a:off x="1701901" y="5085372"/>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sp>
          <p:nvSpPr>
            <p:cNvPr id="12" name="TextBox 11"/>
            <p:cNvSpPr txBox="1"/>
            <p:nvPr/>
          </p:nvSpPr>
          <p:spPr>
            <a:xfrm>
              <a:off x="6032562" y="5085372"/>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nvGrpSpPr>
            <p:cNvPr id="13" name="Group 12"/>
            <p:cNvGrpSpPr/>
            <p:nvPr/>
          </p:nvGrpSpPr>
          <p:grpSpPr>
            <a:xfrm>
              <a:off x="1611625" y="2010954"/>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grpSp>
          <p:nvGrpSpPr>
            <p:cNvPr id="42" name="Group 41"/>
            <p:cNvGrpSpPr/>
            <p:nvPr/>
          </p:nvGrpSpPr>
          <p:grpSpPr>
            <a:xfrm>
              <a:off x="1459226" y="-46446"/>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pic>
          <p:nvPicPr>
            <p:cNvPr id="33" name="Picture 4" descr="http://www.startrek.com/legacy_media/images/200509/ds9-401-locutus-at-wolf359-02/320x240.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Lst>
            </a:blip>
            <a:srcRect l="19162" t="7591" r="17069" b="8346"/>
            <a:stretch/>
          </p:blipFill>
          <p:spPr bwMode="auto">
            <a:xfrm>
              <a:off x="1466603" y="2869836"/>
              <a:ext cx="1842162" cy="1821324"/>
            </a:xfrm>
            <a:prstGeom prst="rect">
              <a:avLst/>
            </a:prstGeom>
            <a:noFill/>
          </p:spPr>
        </p:pic>
      </p:grpSp>
      <p:sp>
        <p:nvSpPr>
          <p:cNvPr id="20" name="TextBox 19"/>
          <p:cNvSpPr txBox="1"/>
          <p:nvPr/>
        </p:nvSpPr>
        <p:spPr>
          <a:xfrm>
            <a:off x="0" y="6550223"/>
            <a:ext cx="6346484" cy="307777"/>
          </a:xfrm>
          <a:prstGeom prst="rect">
            <a:avLst/>
          </a:prstGeom>
          <a:noFill/>
        </p:spPr>
        <p:txBody>
          <a:bodyPr wrap="none" rtlCol="0">
            <a:spAutoFit/>
          </a:bodyPr>
          <a:lstStyle/>
          <a:p>
            <a:r>
              <a:rPr lang="en-US" sz="1400" b="1" i="1" dirty="0" smtClean="0">
                <a:solidFill>
                  <a:srgbClr val="FF0000"/>
                </a:solidFill>
                <a:hlinkClick r:id="rId7"/>
              </a:rPr>
              <a:t>http://packetpushers.net/artificial-intelligence-brains-networks-bugs-complexity/</a:t>
            </a:r>
            <a:endParaRPr lang="en-US" sz="1400" b="1" i="1" dirty="0">
              <a:solidFill>
                <a:srgbClr val="FF0000"/>
              </a:solidFill>
            </a:endParaRPr>
          </a:p>
        </p:txBody>
      </p:sp>
    </p:spTree>
    <p:extLst>
      <p:ext uri="{BB962C8B-B14F-4D97-AF65-F5344CB8AC3E}">
        <p14:creationId xmlns:p14="http://schemas.microsoft.com/office/powerpoint/2010/main" val="2703648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70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Goals for this Talk</a:t>
            </a:r>
          </a:p>
          <a:p>
            <a:endParaRPr lang="en-US" sz="3100" dirty="0"/>
          </a:p>
          <a:p>
            <a:r>
              <a:rPr lang="en-US" sz="3100" dirty="0" smtClean="0"/>
              <a:t>A Few Macro Trends</a:t>
            </a:r>
          </a:p>
          <a:p>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a:t>
            </a:fld>
            <a:endParaRPr lang="en-US" dirty="0"/>
          </a:p>
        </p:txBody>
      </p:sp>
    </p:spTree>
    <p:extLst>
      <p:ext uri="{BB962C8B-B14F-4D97-AF65-F5344CB8AC3E}">
        <p14:creationId xmlns:p14="http://schemas.microsoft.com/office/powerpoint/2010/main" val="218179144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27"/>
          <p:cNvGrpSpPr/>
          <p:nvPr/>
        </p:nvGrpSpPr>
        <p:grpSpPr>
          <a:xfrm>
            <a:off x="2667000" y="640641"/>
            <a:ext cx="480646" cy="892628"/>
            <a:chOff x="4812475" y="3171700"/>
            <a:chExt cx="533400" cy="990600"/>
          </a:xfrm>
        </p:grpSpPr>
        <p:sp>
          <p:nvSpPr>
            <p:cNvPr id="17" name="Rectangle 16"/>
            <p:cNvSpPr/>
            <p:nvPr/>
          </p:nvSpPr>
          <p:spPr bwMode="auto">
            <a:xfrm>
              <a:off x="4964875" y="3733800"/>
              <a:ext cx="228600" cy="4285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18" name="Hexagon 17"/>
            <p:cNvSpPr/>
            <p:nvPr/>
          </p:nvSpPr>
          <p:spPr bwMode="auto">
            <a:xfrm rot="5400000">
              <a:off x="4769803" y="3214372"/>
              <a:ext cx="618744" cy="533400"/>
            </a:xfrm>
            <a:prstGeom prst="hexagon">
              <a:avLst/>
            </a:prstGeom>
            <a:solidFill>
              <a:schemeClr val="bg1"/>
            </a:solid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19" name="Oval 18"/>
            <p:cNvSpPr/>
            <p:nvPr/>
          </p:nvSpPr>
          <p:spPr bwMode="auto">
            <a:xfrm>
              <a:off x="4925963" y="3303464"/>
              <a:ext cx="273929" cy="316772"/>
            </a:xfrm>
            <a:prstGeom prst="ellipse">
              <a:avLst/>
            </a:prstGeom>
            <a:solidFill>
              <a:srgbClr val="A50021"/>
            </a:solidFill>
            <a:ln w="57150" cap="flat" cmpd="sng" algn="ctr">
              <a:solidFill>
                <a:srgbClr val="A500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grpSp>
      <p:grpSp>
        <p:nvGrpSpPr>
          <p:cNvPr id="20" name="Group 31"/>
          <p:cNvGrpSpPr/>
          <p:nvPr/>
        </p:nvGrpSpPr>
        <p:grpSpPr>
          <a:xfrm>
            <a:off x="6374797" y="2808514"/>
            <a:ext cx="1016603" cy="1887976"/>
            <a:chOff x="4812475" y="3171700"/>
            <a:chExt cx="533400" cy="990600"/>
          </a:xfrm>
        </p:grpSpPr>
        <p:sp>
          <p:nvSpPr>
            <p:cNvPr id="21" name="Rectangle 20"/>
            <p:cNvSpPr/>
            <p:nvPr/>
          </p:nvSpPr>
          <p:spPr bwMode="auto">
            <a:xfrm>
              <a:off x="4964875" y="3733800"/>
              <a:ext cx="228600" cy="4285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26" name="Hexagon 25"/>
            <p:cNvSpPr/>
            <p:nvPr/>
          </p:nvSpPr>
          <p:spPr bwMode="auto">
            <a:xfrm rot="5400000">
              <a:off x="4769803" y="3214372"/>
              <a:ext cx="618744" cy="533400"/>
            </a:xfrm>
            <a:prstGeom prst="hexagon">
              <a:avLst/>
            </a:prstGeom>
            <a:solidFill>
              <a:schemeClr val="bg1"/>
            </a:solidFill>
            <a:ln w="1905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27" name="Oval 26"/>
            <p:cNvSpPr/>
            <p:nvPr/>
          </p:nvSpPr>
          <p:spPr bwMode="auto">
            <a:xfrm>
              <a:off x="4876800" y="3276600"/>
              <a:ext cx="381000" cy="381000"/>
            </a:xfrm>
            <a:prstGeom prst="ellipse">
              <a:avLst/>
            </a:prstGeom>
            <a:solidFill>
              <a:srgbClr val="FF9999"/>
            </a:solidFill>
            <a:ln w="57150" cap="flat" cmpd="sng" algn="ctr">
              <a:solidFill>
                <a:srgbClr val="FF99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grpSp>
      <p:grpSp>
        <p:nvGrpSpPr>
          <p:cNvPr id="32" name="Group 31"/>
          <p:cNvGrpSpPr/>
          <p:nvPr/>
        </p:nvGrpSpPr>
        <p:grpSpPr>
          <a:xfrm>
            <a:off x="61028" y="775648"/>
            <a:ext cx="1857620" cy="4143404"/>
            <a:chOff x="228600" y="588357"/>
            <a:chExt cx="1857620" cy="4143404"/>
          </a:xfrm>
        </p:grpSpPr>
        <p:cxnSp>
          <p:nvCxnSpPr>
            <p:cNvPr id="33" name="Straight Arrow Connector 32"/>
            <p:cNvCxnSpPr/>
            <p:nvPr/>
          </p:nvCxnSpPr>
          <p:spPr bwMode="auto">
            <a:xfrm rot="5400000" flipH="1" flipV="1">
              <a:off x="13724" y="2659265"/>
              <a:ext cx="4143404" cy="1588"/>
            </a:xfrm>
            <a:prstGeom prst="straightConnector1">
              <a:avLst/>
            </a:prstGeom>
            <a:noFill/>
            <a:ln w="57150" cap="flat" cmpd="sng" algn="ctr">
              <a:solidFill>
                <a:schemeClr val="tx1"/>
              </a:solidFill>
              <a:prstDash val="solid"/>
              <a:round/>
              <a:headEnd type="none" w="med" len="med"/>
              <a:tailEnd type="triangle" w="med" len="med"/>
            </a:ln>
            <a:effectLst/>
          </p:spPr>
        </p:cxnSp>
        <p:sp>
          <p:nvSpPr>
            <p:cNvPr id="34" name="TextBox 33"/>
            <p:cNvSpPr txBox="1"/>
            <p:nvPr/>
          </p:nvSpPr>
          <p:spPr>
            <a:xfrm>
              <a:off x="751441" y="616961"/>
              <a:ext cx="1263487" cy="523220"/>
            </a:xfrm>
            <a:prstGeom prst="rect">
              <a:avLst/>
            </a:prstGeom>
            <a:noFill/>
          </p:spPr>
          <p:txBody>
            <a:bodyPr wrap="none" rtlCol="0">
              <a:spAutoFit/>
            </a:bodyPr>
            <a:lstStyle/>
            <a:p>
              <a:r>
                <a:rPr lang="en-US" sz="2800" b="1" dirty="0" smtClean="0">
                  <a:solidFill>
                    <a:srgbClr val="000000"/>
                  </a:solidFill>
                  <a:latin typeface="Arial" pitchFamily="-72" charset="0"/>
                  <a:ea typeface="ＭＳ Ｐゴシック" pitchFamily="-72" charset="-128"/>
                </a:rPr>
                <a:t>fragile</a:t>
              </a:r>
              <a:endParaRPr lang="en-US" sz="2800" b="1" dirty="0">
                <a:solidFill>
                  <a:srgbClr val="000000"/>
                </a:solidFill>
                <a:latin typeface="Arial" pitchFamily="-72" charset="0"/>
                <a:ea typeface="ＭＳ Ｐゴシック" pitchFamily="-72" charset="-128"/>
              </a:endParaRPr>
            </a:p>
          </p:txBody>
        </p:sp>
        <p:sp>
          <p:nvSpPr>
            <p:cNvPr id="35" name="TextBox 34"/>
            <p:cNvSpPr txBox="1"/>
            <p:nvPr/>
          </p:nvSpPr>
          <p:spPr>
            <a:xfrm>
              <a:off x="599041" y="3992274"/>
              <a:ext cx="1303562" cy="523220"/>
            </a:xfrm>
            <a:prstGeom prst="rect">
              <a:avLst/>
            </a:prstGeom>
            <a:noFill/>
          </p:spPr>
          <p:txBody>
            <a:bodyPr wrap="none" rtlCol="0">
              <a:spAutoFit/>
            </a:bodyPr>
            <a:lstStyle/>
            <a:p>
              <a:r>
                <a:rPr lang="en-US" sz="2800" b="1" dirty="0" smtClean="0">
                  <a:solidFill>
                    <a:srgbClr val="000000"/>
                  </a:solidFill>
                  <a:latin typeface="Arial" pitchFamily="-72" charset="0"/>
                  <a:ea typeface="ＭＳ Ｐゴシック" pitchFamily="-72" charset="-128"/>
                </a:rPr>
                <a:t>robust</a:t>
              </a:r>
              <a:endParaRPr lang="en-US" sz="2800" b="1" dirty="0">
                <a:solidFill>
                  <a:srgbClr val="000000"/>
                </a:solidFill>
                <a:latin typeface="Arial" pitchFamily="-72" charset="0"/>
                <a:ea typeface="ＭＳ Ｐゴシック" pitchFamily="-72" charset="-128"/>
              </a:endParaRPr>
            </a:p>
          </p:txBody>
        </p:sp>
        <p:sp>
          <p:nvSpPr>
            <p:cNvPr id="36" name="TextBox 35"/>
            <p:cNvSpPr txBox="1"/>
            <p:nvPr/>
          </p:nvSpPr>
          <p:spPr>
            <a:xfrm>
              <a:off x="228600" y="2202496"/>
              <a:ext cx="1665841" cy="584775"/>
            </a:xfrm>
            <a:prstGeom prst="rect">
              <a:avLst/>
            </a:prstGeom>
            <a:noFill/>
          </p:spPr>
          <p:txBody>
            <a:bodyPr wrap="none" rtlCol="0">
              <a:spAutoFit/>
            </a:bodyPr>
            <a:lstStyle/>
            <a:p>
              <a:r>
                <a:rPr lang="en-US" sz="3200" b="1" dirty="0" smtClean="0">
                  <a:solidFill>
                    <a:srgbClr val="000000"/>
                  </a:solidFill>
                  <a:latin typeface="Arial" pitchFamily="34" charset="0"/>
                </a:rPr>
                <a:t>Survive</a:t>
              </a:r>
            </a:p>
          </p:txBody>
        </p:sp>
      </p:grpSp>
      <p:grpSp>
        <p:nvGrpSpPr>
          <p:cNvPr id="25" name="Group 24"/>
          <p:cNvGrpSpPr/>
          <p:nvPr/>
        </p:nvGrpSpPr>
        <p:grpSpPr>
          <a:xfrm>
            <a:off x="4495800" y="1739796"/>
            <a:ext cx="762000" cy="1415142"/>
            <a:chOff x="4812475" y="3171700"/>
            <a:chExt cx="533400" cy="990600"/>
          </a:xfrm>
        </p:grpSpPr>
        <p:sp>
          <p:nvSpPr>
            <p:cNvPr id="37" name="Rectangle 36"/>
            <p:cNvSpPr/>
            <p:nvPr/>
          </p:nvSpPr>
          <p:spPr bwMode="auto">
            <a:xfrm>
              <a:off x="4964875" y="3733800"/>
              <a:ext cx="228600" cy="4285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41" name="Hexagon 40"/>
            <p:cNvSpPr/>
            <p:nvPr/>
          </p:nvSpPr>
          <p:spPr bwMode="auto">
            <a:xfrm rot="5400000">
              <a:off x="4769803" y="3214372"/>
              <a:ext cx="618744" cy="533400"/>
            </a:xfrm>
            <a:prstGeom prst="hexagon">
              <a:avLst/>
            </a:prstGeom>
            <a:solidFill>
              <a:schemeClr val="bg1"/>
            </a:solidFill>
            <a:ln w="762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sp>
          <p:nvSpPr>
            <p:cNvPr id="42" name="Oval 41"/>
            <p:cNvSpPr/>
            <p:nvPr/>
          </p:nvSpPr>
          <p:spPr bwMode="auto">
            <a:xfrm>
              <a:off x="4876800" y="3276600"/>
              <a:ext cx="381000" cy="381000"/>
            </a:xfrm>
            <a:prstGeom prst="ellipse">
              <a:avLst/>
            </a:prstGeom>
            <a:solidFill>
              <a:srgbClr val="FF0000"/>
            </a:solidFill>
            <a:ln w="57150"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smtClean="0">
                <a:solidFill>
                  <a:srgbClr val="000000"/>
                </a:solidFill>
                <a:latin typeface="Arial" charset="0"/>
              </a:endParaRPr>
            </a:p>
          </p:txBody>
        </p:sp>
      </p:grpSp>
      <p:cxnSp>
        <p:nvCxnSpPr>
          <p:cNvPr id="23" name="Straight Arrow Connector 22"/>
          <p:cNvCxnSpPr/>
          <p:nvPr/>
        </p:nvCxnSpPr>
        <p:spPr bwMode="auto">
          <a:xfrm>
            <a:off x="1897017" y="4912056"/>
            <a:ext cx="6103983" cy="0"/>
          </a:xfrm>
          <a:prstGeom prst="straightConnector1">
            <a:avLst/>
          </a:prstGeom>
          <a:noFill/>
          <a:ln w="57150" cap="flat" cmpd="sng" algn="ctr">
            <a:solidFill>
              <a:schemeClr val="tx1"/>
            </a:solidFill>
            <a:prstDash val="solid"/>
            <a:round/>
            <a:headEnd type="none" w="med" len="med"/>
            <a:tailEnd type="arrow" w="med" len="med"/>
          </a:ln>
          <a:effectLst/>
        </p:spPr>
      </p:cxnSp>
      <p:sp>
        <p:nvSpPr>
          <p:cNvPr id="28" name="TextBox 27"/>
          <p:cNvSpPr txBox="1"/>
          <p:nvPr/>
        </p:nvSpPr>
        <p:spPr>
          <a:xfrm>
            <a:off x="6436439" y="5261465"/>
            <a:ext cx="1183336" cy="954107"/>
          </a:xfrm>
          <a:prstGeom prst="rect">
            <a:avLst/>
          </a:prstGeom>
          <a:noFill/>
        </p:spPr>
        <p:txBody>
          <a:bodyPr wrap="none" rtlCol="0">
            <a:spAutoFit/>
          </a:bodyPr>
          <a:lstStyle/>
          <a:p>
            <a:pPr algn="ctr"/>
            <a:r>
              <a:rPr lang="en-US" sz="2800" dirty="0">
                <a:solidFill>
                  <a:srgbClr val="000000"/>
                </a:solidFill>
                <a:latin typeface="Arial" pitchFamily="-72" charset="0"/>
                <a:ea typeface="ＭＳ Ｐゴシック" pitchFamily="-72" charset="-128"/>
              </a:rPr>
              <a:t>Slow</a:t>
            </a:r>
          </a:p>
          <a:p>
            <a:pPr algn="ctr"/>
            <a:r>
              <a:rPr lang="en-US" sz="2800" dirty="0" smtClean="0">
                <a:solidFill>
                  <a:srgbClr val="000000"/>
                </a:solidFill>
                <a:latin typeface="Arial" pitchFamily="-72" charset="0"/>
                <a:ea typeface="ＭＳ Ｐゴシック" pitchFamily="-72" charset="-128"/>
              </a:rPr>
              <a:t>Costly</a:t>
            </a:r>
          </a:p>
        </p:txBody>
      </p:sp>
      <p:sp>
        <p:nvSpPr>
          <p:cNvPr id="29" name="TextBox 28"/>
          <p:cNvSpPr txBox="1"/>
          <p:nvPr/>
        </p:nvSpPr>
        <p:spPr>
          <a:xfrm>
            <a:off x="1820817" y="5244405"/>
            <a:ext cx="1455783" cy="1384995"/>
          </a:xfrm>
          <a:prstGeom prst="rect">
            <a:avLst/>
          </a:prstGeom>
          <a:noFill/>
        </p:spPr>
        <p:txBody>
          <a:bodyPr wrap="none" rtlCol="0">
            <a:spAutoFit/>
          </a:bodyPr>
          <a:lstStyle/>
          <a:p>
            <a:pPr algn="ctr"/>
            <a:r>
              <a:rPr lang="en-US" sz="2800" dirty="0" smtClean="0">
                <a:solidFill>
                  <a:srgbClr val="000000"/>
                </a:solidFill>
                <a:latin typeface="Arial" pitchFamily="-72" charset="0"/>
                <a:ea typeface="ＭＳ Ｐゴシック" pitchFamily="-72" charset="-128"/>
              </a:rPr>
              <a:t>Fast</a:t>
            </a:r>
          </a:p>
          <a:p>
            <a:pPr algn="ctr"/>
            <a:r>
              <a:rPr lang="en-US" sz="2800" dirty="0" smtClean="0">
                <a:solidFill>
                  <a:srgbClr val="000000"/>
                </a:solidFill>
                <a:latin typeface="Arial" pitchFamily="-72" charset="0"/>
                <a:ea typeface="ＭＳ Ｐゴシック" pitchFamily="-72" charset="-128"/>
              </a:rPr>
              <a:t>Efficient</a:t>
            </a:r>
          </a:p>
          <a:p>
            <a:pPr algn="ctr"/>
            <a:r>
              <a:rPr lang="en-US" sz="2800" dirty="0" smtClean="0">
                <a:solidFill>
                  <a:srgbClr val="000000"/>
                </a:solidFill>
                <a:latin typeface="Arial" pitchFamily="-72" charset="0"/>
                <a:ea typeface="ＭＳ Ｐゴシック" pitchFamily="-72" charset="-128"/>
              </a:rPr>
              <a:t>Cheap</a:t>
            </a:r>
          </a:p>
        </p:txBody>
      </p:sp>
      <p:sp>
        <p:nvSpPr>
          <p:cNvPr id="30" name="TextBox 29"/>
          <p:cNvSpPr txBox="1"/>
          <p:nvPr/>
        </p:nvSpPr>
        <p:spPr>
          <a:xfrm>
            <a:off x="3973259" y="5094982"/>
            <a:ext cx="1731563" cy="584775"/>
          </a:xfrm>
          <a:prstGeom prst="rect">
            <a:avLst/>
          </a:prstGeom>
          <a:noFill/>
        </p:spPr>
        <p:txBody>
          <a:bodyPr wrap="none" rtlCol="0">
            <a:spAutoFit/>
          </a:bodyPr>
          <a:lstStyle/>
          <a:p>
            <a:pPr algn="ctr"/>
            <a:r>
              <a:rPr lang="en-US" sz="3200" b="1" dirty="0" smtClean="0">
                <a:solidFill>
                  <a:srgbClr val="000000"/>
                </a:solidFill>
                <a:latin typeface="Arial" pitchFamily="34" charset="0"/>
              </a:rPr>
              <a:t>Multiply</a:t>
            </a:r>
          </a:p>
        </p:txBody>
      </p:sp>
      <p:sp>
        <p:nvSpPr>
          <p:cNvPr id="31" name="Rectangle 30"/>
          <p:cNvSpPr/>
          <p:nvPr/>
        </p:nvSpPr>
        <p:spPr>
          <a:xfrm>
            <a:off x="3200400" y="192942"/>
            <a:ext cx="1295400" cy="954107"/>
          </a:xfrm>
          <a:prstGeom prst="rect">
            <a:avLst/>
          </a:prstGeom>
        </p:spPr>
        <p:txBody>
          <a:bodyPr wrap="square">
            <a:spAutoFit/>
          </a:bodyPr>
          <a:lstStyle/>
          <a:p>
            <a:r>
              <a:rPr lang="en-US" sz="2800" b="1" dirty="0" smtClean="0">
                <a:solidFill>
                  <a:srgbClr val="0070C0"/>
                </a:solidFill>
                <a:latin typeface="Arial" pitchFamily="34" charset="0"/>
              </a:rPr>
              <a:t>thin</a:t>
            </a:r>
          </a:p>
          <a:p>
            <a:r>
              <a:rPr lang="en-US" sz="2800" b="1" dirty="0" smtClean="0">
                <a:solidFill>
                  <a:srgbClr val="FF0000"/>
                </a:solidFill>
                <a:latin typeface="Arial" pitchFamily="34" charset="0"/>
              </a:rPr>
              <a:t>small</a:t>
            </a:r>
            <a:endParaRPr lang="en-US" sz="2800" dirty="0">
              <a:solidFill>
                <a:srgbClr val="FF0000"/>
              </a:solidFill>
              <a:latin typeface="Arial" pitchFamily="34" charset="0"/>
            </a:endParaRPr>
          </a:p>
        </p:txBody>
      </p:sp>
      <p:sp>
        <p:nvSpPr>
          <p:cNvPr id="39" name="Rectangle 38"/>
          <p:cNvSpPr/>
          <p:nvPr/>
        </p:nvSpPr>
        <p:spPr>
          <a:xfrm>
            <a:off x="7696200" y="3048000"/>
            <a:ext cx="1295400" cy="954107"/>
          </a:xfrm>
          <a:prstGeom prst="rect">
            <a:avLst/>
          </a:prstGeom>
        </p:spPr>
        <p:txBody>
          <a:bodyPr wrap="square">
            <a:spAutoFit/>
          </a:bodyPr>
          <a:lstStyle/>
          <a:p>
            <a:r>
              <a:rPr lang="en-US" sz="2800" b="1" dirty="0" smtClean="0">
                <a:solidFill>
                  <a:srgbClr val="0070C0"/>
                </a:solidFill>
                <a:latin typeface="Arial" pitchFamily="34" charset="0"/>
              </a:rPr>
              <a:t>thick</a:t>
            </a:r>
          </a:p>
          <a:p>
            <a:r>
              <a:rPr lang="en-US" sz="2800" b="1" dirty="0" smtClean="0">
                <a:solidFill>
                  <a:srgbClr val="FF0000"/>
                </a:solidFill>
                <a:latin typeface="Arial" pitchFamily="34" charset="0"/>
              </a:rPr>
              <a:t>big</a:t>
            </a:r>
            <a:endParaRPr lang="en-US" sz="2800" dirty="0">
              <a:solidFill>
                <a:srgbClr val="FF0000"/>
              </a:solidFill>
              <a:latin typeface="Arial" pitchFamily="34" charset="0"/>
            </a:endParaRPr>
          </a:p>
        </p:txBody>
      </p:sp>
      <p:sp>
        <p:nvSpPr>
          <p:cNvPr id="38" name="Left-Right Arrow 37"/>
          <p:cNvSpPr/>
          <p:nvPr/>
        </p:nvSpPr>
        <p:spPr bwMode="auto">
          <a:xfrm rot="1902804">
            <a:off x="2880562" y="1731934"/>
            <a:ext cx="4038581" cy="1089909"/>
          </a:xfrm>
          <a:prstGeom prst="leftRightArrow">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fontAlgn="base">
              <a:spcBef>
                <a:spcPct val="0"/>
              </a:spcBef>
              <a:spcAft>
                <a:spcPct val="0"/>
              </a:spcAft>
            </a:pPr>
            <a:r>
              <a:rPr lang="en-US" sz="2800" dirty="0" smtClean="0">
                <a:solidFill>
                  <a:srgbClr val="000000"/>
                </a:solidFill>
                <a:latin typeface="Arial" charset="0"/>
              </a:rPr>
              <a:t>Good architecture?</a:t>
            </a:r>
          </a:p>
        </p:txBody>
      </p:sp>
      <p:sp>
        <p:nvSpPr>
          <p:cNvPr id="40" name="Left Arrow 39"/>
          <p:cNvSpPr/>
          <p:nvPr/>
        </p:nvSpPr>
        <p:spPr bwMode="auto">
          <a:xfrm rot="18588926">
            <a:off x="5180192" y="904516"/>
            <a:ext cx="2286000" cy="1066800"/>
          </a:xfrm>
          <a:prstGeom prst="leftArrow">
            <a:avLst/>
          </a:prstGeom>
          <a:noFill/>
          <a:ln w="28575" cap="flat" cmpd="sng" algn="ctr">
            <a:solidFill>
              <a:srgbClr val="CC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3200" dirty="0" smtClean="0">
                <a:solidFill>
                  <a:srgbClr val="CC00CC"/>
                </a:solidFill>
                <a:latin typeface="Arial" charset="0"/>
              </a:rPr>
              <a:t>Evolution</a:t>
            </a:r>
          </a:p>
        </p:txBody>
      </p:sp>
      <p:grpSp>
        <p:nvGrpSpPr>
          <p:cNvPr id="45" name="Group 46"/>
          <p:cNvGrpSpPr/>
          <p:nvPr/>
        </p:nvGrpSpPr>
        <p:grpSpPr>
          <a:xfrm>
            <a:off x="2590800" y="2352020"/>
            <a:ext cx="3657600" cy="2133600"/>
            <a:chOff x="2743200" y="2590800"/>
            <a:chExt cx="3657600" cy="2133600"/>
          </a:xfrm>
        </p:grpSpPr>
        <p:cxnSp>
          <p:nvCxnSpPr>
            <p:cNvPr id="46" name="Straight Connector 45"/>
            <p:cNvCxnSpPr/>
            <p:nvPr/>
          </p:nvCxnSpPr>
          <p:spPr bwMode="auto">
            <a:xfrm>
              <a:off x="2743200" y="2590800"/>
              <a:ext cx="3657600" cy="2133600"/>
            </a:xfrm>
            <a:prstGeom prst="line">
              <a:avLst/>
            </a:prstGeom>
            <a:noFill/>
            <a:ln w="57150" cap="flat" cmpd="sng" algn="ctr">
              <a:solidFill>
                <a:srgbClr val="FF0000"/>
              </a:solidFill>
              <a:prstDash val="dash"/>
              <a:round/>
              <a:headEnd type="none" w="med" len="med"/>
              <a:tailEnd type="none" w="med" len="med"/>
            </a:ln>
            <a:effectLst/>
          </p:spPr>
        </p:cxnSp>
        <p:sp>
          <p:nvSpPr>
            <p:cNvPr id="47" name="TextBox 46"/>
            <p:cNvSpPr txBox="1"/>
            <p:nvPr/>
          </p:nvSpPr>
          <p:spPr>
            <a:xfrm>
              <a:off x="3276600" y="3657600"/>
              <a:ext cx="1225015" cy="523220"/>
            </a:xfrm>
            <a:prstGeom prst="rect">
              <a:avLst/>
            </a:prstGeom>
            <a:noFill/>
          </p:spPr>
          <p:txBody>
            <a:bodyPr wrap="none" rtlCol="0">
              <a:spAutoFit/>
            </a:bodyPr>
            <a:lstStyle/>
            <a:p>
              <a:r>
                <a:rPr lang="en-US" sz="2800" dirty="0" smtClean="0">
                  <a:solidFill>
                    <a:srgbClr val="FF0000"/>
                  </a:solidFill>
                  <a:latin typeface="Arial" pitchFamily="34" charset="0"/>
                </a:rPr>
                <a:t>Laws?</a:t>
              </a:r>
            </a:p>
          </p:txBody>
        </p:sp>
      </p:grpSp>
      <p:sp>
        <p:nvSpPr>
          <p:cNvPr id="48" name="TextBox 47"/>
          <p:cNvSpPr txBox="1"/>
          <p:nvPr/>
        </p:nvSpPr>
        <p:spPr>
          <a:xfrm>
            <a:off x="2095114" y="4179565"/>
            <a:ext cx="2105063" cy="523220"/>
          </a:xfrm>
          <a:prstGeom prst="rect">
            <a:avLst/>
          </a:prstGeom>
          <a:noFill/>
        </p:spPr>
        <p:txBody>
          <a:bodyPr wrap="none" rtlCol="0">
            <a:spAutoFit/>
          </a:bodyPr>
          <a:lstStyle/>
          <a:p>
            <a:r>
              <a:rPr lang="en-US" sz="2800" dirty="0" smtClean="0">
                <a:solidFill>
                  <a:srgbClr val="FF0000"/>
                </a:solidFill>
                <a:latin typeface="Arial" pitchFamily="34" charset="0"/>
              </a:rPr>
              <a:t>Impossible?</a:t>
            </a:r>
          </a:p>
        </p:txBody>
      </p:sp>
      <p:sp>
        <p:nvSpPr>
          <p:cNvPr id="49" name="TextBox 48"/>
          <p:cNvSpPr txBox="1"/>
          <p:nvPr/>
        </p:nvSpPr>
        <p:spPr>
          <a:xfrm>
            <a:off x="6990576" y="109210"/>
            <a:ext cx="2084225" cy="523220"/>
          </a:xfrm>
          <a:prstGeom prst="rect">
            <a:avLst/>
          </a:prstGeom>
          <a:noFill/>
        </p:spPr>
        <p:txBody>
          <a:bodyPr wrap="none" rtlCol="0">
            <a:spAutoFit/>
          </a:bodyPr>
          <a:lstStyle/>
          <a:p>
            <a:r>
              <a:rPr lang="en-US" sz="2800" dirty="0" smtClean="0">
                <a:solidFill>
                  <a:srgbClr val="FF0000"/>
                </a:solidFill>
                <a:latin typeface="Arial" pitchFamily="34" charset="0"/>
              </a:rPr>
              <a:t> Not viable?</a:t>
            </a:r>
          </a:p>
        </p:txBody>
      </p:sp>
    </p:spTree>
    <p:extLst>
      <p:ext uri="{BB962C8B-B14F-4D97-AF65-F5344CB8AC3E}">
        <p14:creationId xmlns:p14="http://schemas.microsoft.com/office/powerpoint/2010/main" val="10330118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2772" y="172017"/>
            <a:ext cx="8229600" cy="738749"/>
          </a:xfrm>
        </p:spPr>
        <p:txBody>
          <a:bodyPr>
            <a:noAutofit/>
          </a:bodyPr>
          <a:lstStyle/>
          <a:p>
            <a:r>
              <a:rPr lang="en-US" dirty="0" smtClean="0"/>
              <a:t>Speaking of Being Careful…</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51</a:t>
            </a:fld>
            <a:endParaRPr lang="en-US" dirty="0"/>
          </a:p>
        </p:txBody>
      </p:sp>
      <p:pic>
        <p:nvPicPr>
          <p:cNvPr id="5" name="Picture 4" descr="be_carfu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217" y="1114638"/>
            <a:ext cx="4424710" cy="3875331"/>
          </a:xfrm>
          <a:prstGeom prst="rect">
            <a:avLst/>
          </a:prstGeom>
        </p:spPr>
      </p:pic>
      <p:sp>
        <p:nvSpPr>
          <p:cNvPr id="6" name="TextBox 5"/>
          <p:cNvSpPr txBox="1"/>
          <p:nvPr/>
        </p:nvSpPr>
        <p:spPr>
          <a:xfrm>
            <a:off x="0" y="6487610"/>
            <a:ext cx="6456114" cy="338554"/>
          </a:xfrm>
          <a:prstGeom prst="rect">
            <a:avLst/>
          </a:prstGeom>
          <a:noFill/>
        </p:spPr>
        <p:txBody>
          <a:bodyPr wrap="none" rtlCol="0">
            <a:spAutoFit/>
          </a:bodyPr>
          <a:lstStyle/>
          <a:p>
            <a:r>
              <a:rPr lang="en-US" sz="1600" dirty="0" smtClean="0">
                <a:hlinkClick r:id="rId3"/>
              </a:rPr>
              <a:t>http://io9.com/how-skynet-might-emerge-from-simple-physics-482402911</a:t>
            </a:r>
            <a:endParaRPr lang="en-US" sz="1600" dirty="0"/>
          </a:p>
        </p:txBody>
      </p:sp>
      <p:sp>
        <p:nvSpPr>
          <p:cNvPr id="7" name="TextBox 6"/>
          <p:cNvSpPr txBox="1"/>
          <p:nvPr/>
        </p:nvSpPr>
        <p:spPr>
          <a:xfrm>
            <a:off x="457200" y="5002089"/>
            <a:ext cx="8340745" cy="1477328"/>
          </a:xfrm>
          <a:prstGeom prst="rect">
            <a:avLst/>
          </a:prstGeom>
          <a:noFill/>
        </p:spPr>
        <p:txBody>
          <a:bodyPr wrap="none" rtlCol="0">
            <a:spAutoFit/>
          </a:bodyPr>
          <a:lstStyle/>
          <a:p>
            <a:pPr marL="285750" indent="-285750">
              <a:buFont typeface="Arial"/>
              <a:buChar char="•"/>
            </a:pPr>
            <a:r>
              <a:rPr lang="en-US" dirty="0" smtClean="0">
                <a:hlinkClick r:id="rId4"/>
              </a:rPr>
              <a:t>Dr. Alex Wissner-Gross</a:t>
            </a:r>
            <a:r>
              <a:rPr lang="en-US" dirty="0"/>
              <a:t> </a:t>
            </a:r>
            <a:r>
              <a:rPr lang="en-US" dirty="0" smtClean="0"/>
              <a:t>-- Maximum </a:t>
            </a:r>
            <a:r>
              <a:rPr lang="en-US" dirty="0"/>
              <a:t>Causal Entropy Production Principle </a:t>
            </a:r>
            <a:endParaRPr lang="en-US" dirty="0" smtClean="0"/>
          </a:p>
          <a:p>
            <a:pPr marL="285750" indent="-285750">
              <a:buFont typeface="Arial"/>
              <a:buChar char="•"/>
            </a:pPr>
            <a:r>
              <a:rPr lang="en-US" dirty="0" smtClean="0"/>
              <a:t>This is a conjecture </a:t>
            </a:r>
            <a:r>
              <a:rPr lang="en-US" dirty="0"/>
              <a:t>that intelligent behavior in general spontaneously emerges from </a:t>
            </a:r>
            <a:endParaRPr lang="en-US" dirty="0" smtClean="0"/>
          </a:p>
          <a:p>
            <a:pPr marL="742950" lvl="1" indent="-285750">
              <a:buFont typeface="Arial"/>
              <a:buChar char="•"/>
            </a:pPr>
            <a:r>
              <a:rPr lang="en-US" dirty="0" smtClean="0"/>
              <a:t>an  agent’s </a:t>
            </a:r>
            <a:r>
              <a:rPr lang="en-US" dirty="0"/>
              <a:t>effort to ensure its freedom of action in the </a:t>
            </a:r>
            <a:r>
              <a:rPr lang="en-US" dirty="0" smtClean="0"/>
              <a:t>future</a:t>
            </a:r>
          </a:p>
          <a:p>
            <a:pPr marL="285750" indent="-285750">
              <a:buFont typeface="Arial"/>
              <a:buChar char="•"/>
            </a:pPr>
            <a:r>
              <a:rPr lang="en-US" dirty="0" smtClean="0">
                <a:sym typeface="Wingdings"/>
              </a:rPr>
              <a:t> </a:t>
            </a:r>
            <a:r>
              <a:rPr lang="en-US" dirty="0">
                <a:sym typeface="Wingdings"/>
              </a:rPr>
              <a:t>I</a:t>
            </a:r>
            <a:r>
              <a:rPr lang="en-US" dirty="0" smtClean="0"/>
              <a:t>ntelligent </a:t>
            </a:r>
            <a:r>
              <a:rPr lang="en-US" dirty="0"/>
              <a:t>systems move </a:t>
            </a:r>
            <a:r>
              <a:rPr lang="en-US" dirty="0" smtClean="0"/>
              <a:t>towards the configurations </a:t>
            </a:r>
            <a:r>
              <a:rPr lang="en-US" dirty="0"/>
              <a:t>which maximize </a:t>
            </a:r>
            <a:endParaRPr lang="en-US" dirty="0" smtClean="0"/>
          </a:p>
          <a:p>
            <a:pPr marL="742950" lvl="1" indent="-285750">
              <a:buFont typeface="Arial"/>
              <a:buChar char="•"/>
            </a:pPr>
            <a:r>
              <a:rPr lang="en-US" dirty="0" smtClean="0"/>
              <a:t>their </a:t>
            </a:r>
            <a:r>
              <a:rPr lang="en-US" dirty="0"/>
              <a:t>ability to respond and adapt to future </a:t>
            </a:r>
            <a:r>
              <a:rPr lang="en-US" dirty="0" smtClean="0"/>
              <a:t>changes</a:t>
            </a:r>
            <a:endParaRPr lang="en-US" dirty="0"/>
          </a:p>
        </p:txBody>
      </p:sp>
    </p:spTree>
    <p:extLst>
      <p:ext uri="{BB962C8B-B14F-4D97-AF65-F5344CB8AC3E}">
        <p14:creationId xmlns:p14="http://schemas.microsoft.com/office/powerpoint/2010/main" val="536219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1143000"/>
          </a:xfrm>
        </p:spPr>
        <p:txBody>
          <a:bodyPr/>
          <a:lstStyle/>
          <a:p>
            <a:r>
              <a:rPr lang="en-US" dirty="0" smtClean="0"/>
              <a:t>Hopefully I’ve Convinced You…</a:t>
            </a:r>
            <a:endParaRPr lang="en-US" dirty="0"/>
          </a:p>
        </p:txBody>
      </p:sp>
      <p:sp>
        <p:nvSpPr>
          <p:cNvPr id="3" name="Content Placeholder 2"/>
          <p:cNvSpPr>
            <a:spLocks noGrp="1"/>
          </p:cNvSpPr>
          <p:nvPr>
            <p:ph idx="1"/>
          </p:nvPr>
        </p:nvSpPr>
        <p:spPr>
          <a:xfrm>
            <a:off x="457200" y="1341438"/>
            <a:ext cx="8229600" cy="5014912"/>
          </a:xfrm>
        </p:spPr>
        <p:txBody>
          <a:bodyPr>
            <a:normAutofit fontScale="25000" lnSpcReduction="20000"/>
          </a:bodyPr>
          <a:lstStyle/>
          <a:p>
            <a:pPr>
              <a:lnSpc>
                <a:spcPts val="3000"/>
              </a:lnSpc>
            </a:pPr>
            <a:r>
              <a:rPr lang="en-US" sz="11200" dirty="0" smtClean="0"/>
              <a:t>That there are </a:t>
            </a:r>
            <a:r>
              <a:rPr lang="en-US" sz="11200" i="1" dirty="0" smtClean="0"/>
              <a:t>Universal Architectural Features</a:t>
            </a:r>
            <a:r>
              <a:rPr lang="en-US" sz="11200" dirty="0" smtClean="0"/>
              <a:t> that are common to biology and technology</a:t>
            </a:r>
          </a:p>
          <a:p>
            <a:pPr>
              <a:lnSpc>
                <a:spcPts val="3000"/>
              </a:lnSpc>
            </a:pPr>
            <a:r>
              <a:rPr lang="en-US" sz="9600" dirty="0" smtClean="0">
                <a:solidFill>
                  <a:srgbClr val="FF0000"/>
                </a:solidFill>
              </a:rPr>
              <a:t>Laws</a:t>
            </a:r>
            <a:r>
              <a:rPr lang="en-US" sz="9600" dirty="0">
                <a:solidFill>
                  <a:srgbClr val="FF0000"/>
                </a:solidFill>
              </a:rPr>
              <a:t>, constraints, tradeoffs</a:t>
            </a:r>
          </a:p>
          <a:p>
            <a:pPr lvl="1">
              <a:lnSpc>
                <a:spcPts val="3000"/>
              </a:lnSpc>
            </a:pPr>
            <a:r>
              <a:rPr lang="en-US" sz="8000" dirty="0"/>
              <a:t>Robust/fragile</a:t>
            </a:r>
          </a:p>
          <a:p>
            <a:pPr lvl="1">
              <a:lnSpc>
                <a:spcPts val="3000"/>
              </a:lnSpc>
            </a:pPr>
            <a:r>
              <a:rPr lang="en-US" sz="8000" dirty="0"/>
              <a:t>Efficient/wasteful</a:t>
            </a:r>
          </a:p>
          <a:p>
            <a:pPr lvl="1">
              <a:lnSpc>
                <a:spcPts val="3000"/>
              </a:lnSpc>
            </a:pPr>
            <a:r>
              <a:rPr lang="en-US" sz="8000" dirty="0"/>
              <a:t>Fast/slow</a:t>
            </a:r>
          </a:p>
          <a:p>
            <a:pPr lvl="1">
              <a:lnSpc>
                <a:spcPts val="3000"/>
              </a:lnSpc>
            </a:pPr>
            <a:r>
              <a:rPr lang="en-US" sz="8000" dirty="0"/>
              <a:t>Flexible/</a:t>
            </a:r>
            <a:r>
              <a:rPr lang="en-US" sz="8000" dirty="0" smtClean="0"/>
              <a:t>inflexible</a:t>
            </a:r>
            <a:endParaRPr lang="en-US" sz="8000" dirty="0"/>
          </a:p>
          <a:p>
            <a:pPr>
              <a:lnSpc>
                <a:spcPts val="3000"/>
              </a:lnSpc>
            </a:pPr>
            <a:r>
              <a:rPr lang="en-US" sz="9600" dirty="0">
                <a:solidFill>
                  <a:srgbClr val="FF0000"/>
                </a:solidFill>
              </a:rPr>
              <a:t>Architecture/</a:t>
            </a:r>
            <a:r>
              <a:rPr lang="en-US" sz="9600" dirty="0" smtClean="0">
                <a:solidFill>
                  <a:srgbClr val="FF0000"/>
                </a:solidFill>
              </a:rPr>
              <a:t>Layering</a:t>
            </a:r>
            <a:endParaRPr lang="en-US" sz="9600" dirty="0">
              <a:solidFill>
                <a:srgbClr val="FF0000"/>
              </a:solidFill>
            </a:endParaRPr>
          </a:p>
          <a:p>
            <a:pPr>
              <a:lnSpc>
                <a:spcPts val="3000"/>
              </a:lnSpc>
            </a:pPr>
            <a:r>
              <a:rPr lang="en-US" sz="9600" dirty="0">
                <a:solidFill>
                  <a:srgbClr val="FF0000"/>
                </a:solidFill>
              </a:rPr>
              <a:t>Hidden RYF </a:t>
            </a:r>
            <a:r>
              <a:rPr lang="en-US" sz="9600" dirty="0" smtClean="0">
                <a:solidFill>
                  <a:srgbClr val="FF0000"/>
                </a:solidFill>
              </a:rPr>
              <a:t>Complexity</a:t>
            </a:r>
            <a:endParaRPr lang="en-US" sz="9600" dirty="0">
              <a:solidFill>
                <a:srgbClr val="FF0000"/>
              </a:solidFill>
            </a:endParaRPr>
          </a:p>
          <a:p>
            <a:pPr>
              <a:lnSpc>
                <a:spcPts val="3000"/>
              </a:lnSpc>
            </a:pPr>
            <a:r>
              <a:rPr lang="en-US" sz="9600" dirty="0">
                <a:solidFill>
                  <a:srgbClr val="FF0000"/>
                </a:solidFill>
              </a:rPr>
              <a:t>Hijacking, parasitism, </a:t>
            </a:r>
            <a:r>
              <a:rPr lang="en-US" sz="9600" dirty="0" smtClean="0">
                <a:solidFill>
                  <a:srgbClr val="FF0000"/>
                </a:solidFill>
              </a:rPr>
              <a:t>predation</a:t>
            </a:r>
          </a:p>
          <a:p>
            <a:pPr>
              <a:lnSpc>
                <a:spcPts val="3000"/>
              </a:lnSpc>
            </a:pPr>
            <a:r>
              <a:rPr lang="en-US" sz="12800" b="1" dirty="0" smtClean="0"/>
              <a:t>Ok, but why is this useful?</a:t>
            </a:r>
            <a:endParaRPr lang="en-US" sz="12800" b="1" dirty="0"/>
          </a:p>
          <a:p>
            <a:endParaRPr lang="en-US" sz="9600" dirty="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52</a:t>
            </a:fld>
            <a:endParaRPr lang="en-US" dirty="0"/>
          </a:p>
        </p:txBody>
      </p:sp>
    </p:spTree>
    <p:extLst>
      <p:ext uri="{BB962C8B-B14F-4D97-AF65-F5344CB8AC3E}">
        <p14:creationId xmlns:p14="http://schemas.microsoft.com/office/powerpoint/2010/main" val="3273098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4401"/>
            <a:ext cx="8544548" cy="4696146"/>
          </a:xfrm>
        </p:spPr>
        <p:txBody>
          <a:bodyPr>
            <a:normAutofit fontScale="85000" lnSpcReduction="20000"/>
          </a:bodyPr>
          <a:lstStyle/>
          <a:p>
            <a:r>
              <a:rPr lang="en-US" sz="2600" dirty="0" smtClean="0"/>
              <a:t>Robust systems are intrinsically hard to understand</a:t>
            </a:r>
          </a:p>
          <a:p>
            <a:pPr lvl="1"/>
            <a:r>
              <a:rPr lang="en-US" sz="2200" dirty="0" smtClean="0"/>
              <a:t>RYF is an inherent property of both advanced technology and biology</a:t>
            </a:r>
          </a:p>
          <a:p>
            <a:pPr lvl="2"/>
            <a:r>
              <a:rPr lang="en-US" sz="1800" dirty="0" smtClean="0"/>
              <a:t>Understanding general principles informs what we build</a:t>
            </a:r>
          </a:p>
          <a:p>
            <a:pPr lvl="1"/>
            <a:r>
              <a:rPr lang="en-US" sz="2200" dirty="0" smtClean="0"/>
              <a:t>Software (e.g., SDN, NFV, Cloud, …) exacerbates the situation</a:t>
            </a:r>
          </a:p>
          <a:p>
            <a:pPr lvl="1"/>
            <a:r>
              <a:rPr lang="en-US" sz="2200" dirty="0" smtClean="0"/>
              <a:t>And the Internet has reached an unprecedented level of complexity </a:t>
            </a:r>
            <a:r>
              <a:rPr lang="en-US" sz="2200" dirty="0" smtClean="0">
                <a:sym typeface="Wingdings"/>
              </a:rPr>
              <a:t></a:t>
            </a:r>
            <a:endParaRPr lang="en-US" sz="2200" dirty="0" smtClean="0"/>
          </a:p>
          <a:p>
            <a:pPr lvl="2"/>
            <a:r>
              <a:rPr lang="en-US" sz="1800" dirty="0" smtClean="0"/>
              <a:t>Need new/analytic ways of designing, deploying, and operating networks</a:t>
            </a:r>
          </a:p>
          <a:p>
            <a:pPr lvl="1"/>
            <a:endParaRPr lang="en-US" sz="2200" dirty="0" smtClean="0"/>
          </a:p>
          <a:p>
            <a:pPr lvl="1"/>
            <a:endParaRPr lang="en-US" sz="2200" dirty="0" smtClean="0"/>
          </a:p>
          <a:p>
            <a:r>
              <a:rPr lang="en-US" sz="2600" dirty="0" smtClean="0"/>
              <a:t>Nonetheless, many of our goals for the Internet architecture revolve around how to achieve robustness…</a:t>
            </a:r>
          </a:p>
          <a:p>
            <a:pPr lvl="1"/>
            <a:r>
              <a:rPr lang="en-US" sz="2200" dirty="0" smtClean="0"/>
              <a:t>which requires a deep understanding of the </a:t>
            </a:r>
            <a:r>
              <a:rPr lang="en-US" sz="2200" i="1" dirty="0" smtClean="0"/>
              <a:t>necessary interplay between complexity and robustness</a:t>
            </a:r>
            <a:r>
              <a:rPr lang="en-US" sz="2200" i="1" dirty="0"/>
              <a:t>, modularity, feedback, and </a:t>
            </a:r>
            <a:r>
              <a:rPr lang="en-US" sz="2200" i="1" dirty="0" smtClean="0"/>
              <a:t>fragility</a:t>
            </a:r>
            <a:r>
              <a:rPr lang="en-US" sz="2200" i="1" baseline="30000" dirty="0" smtClean="0"/>
              <a:t>1</a:t>
            </a:r>
            <a:endParaRPr lang="en-US" sz="2200" i="1" dirty="0" smtClean="0"/>
          </a:p>
          <a:p>
            <a:pPr lvl="2"/>
            <a:r>
              <a:rPr lang="en-US" sz="1900" dirty="0"/>
              <a:t>w</a:t>
            </a:r>
            <a:r>
              <a:rPr lang="en-US" sz="1900" dirty="0" smtClean="0"/>
              <a:t>hich is neither accidental nor superficial</a:t>
            </a:r>
          </a:p>
          <a:p>
            <a:pPr lvl="1"/>
            <a:r>
              <a:rPr lang="en-US" sz="2200" dirty="0" smtClean="0"/>
              <a:t>Rather, architecture arises from “designs” to cope with uncertainty in environment and components</a:t>
            </a:r>
          </a:p>
          <a:p>
            <a:pPr lvl="1"/>
            <a:r>
              <a:rPr lang="en-US" sz="2200" dirty="0" smtClean="0"/>
              <a:t>The same “designs” make some protocols hard to evolve</a:t>
            </a:r>
          </a:p>
          <a:p>
            <a:pPr lvl="2"/>
            <a:r>
              <a:rPr lang="en-US" sz="1800" dirty="0" smtClean="0"/>
              <a:t>Can anyone say, um, IPv6 (or even DNSSEC)?</a:t>
            </a:r>
          </a:p>
          <a:p>
            <a:pPr marL="0" indent="0">
              <a:buNone/>
            </a:pPr>
            <a:endParaRPr lang="en-US" dirty="0" smtClean="0"/>
          </a:p>
          <a:p>
            <a:pPr marL="0" indent="0">
              <a:buNone/>
            </a:pPr>
            <a:endParaRPr lang="en-US"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53</a:t>
            </a:fld>
            <a:endParaRPr lang="en-US" dirty="0"/>
          </a:p>
        </p:txBody>
      </p:sp>
      <p:sp>
        <p:nvSpPr>
          <p:cNvPr id="5" name="TextBox 4"/>
          <p:cNvSpPr txBox="1"/>
          <p:nvPr/>
        </p:nvSpPr>
        <p:spPr>
          <a:xfrm>
            <a:off x="0" y="6452152"/>
            <a:ext cx="4944833" cy="415498"/>
          </a:xfrm>
          <a:prstGeom prst="rect">
            <a:avLst/>
          </a:prstGeom>
          <a:noFill/>
        </p:spPr>
        <p:txBody>
          <a:bodyPr wrap="none" rtlCol="0">
            <a:spAutoFit/>
          </a:bodyPr>
          <a:lstStyle/>
          <a:p>
            <a:r>
              <a:rPr lang="en-US" sz="1050" baseline="30000" dirty="0" smtClean="0">
                <a:latin typeface="Cambria"/>
                <a:cs typeface="Helvetica"/>
              </a:rPr>
              <a:t>1</a:t>
            </a:r>
            <a:r>
              <a:rPr lang="en-US" sz="1050" dirty="0" smtClean="0">
                <a:latin typeface="Cambria"/>
                <a:cs typeface="Helvetica"/>
              </a:rPr>
              <a:t> </a:t>
            </a:r>
            <a:r>
              <a:rPr lang="en-US" sz="1050" dirty="0"/>
              <a:t>See Marie E. Csete and John C. Doyle, “Reverse Engineering of Biological Complexity”,</a:t>
            </a:r>
          </a:p>
          <a:p>
            <a:r>
              <a:rPr lang="en-US" sz="1050" dirty="0">
                <a:hlinkClick r:id="rId3"/>
              </a:rPr>
              <a:t>http://www.cds.caltech.edu/~doyle/wiki/images/0/05/ScienceOnlinePDF.pdf</a:t>
            </a:r>
            <a:r>
              <a:rPr lang="en-US" sz="1050" dirty="0"/>
              <a:t> </a:t>
            </a:r>
          </a:p>
        </p:txBody>
      </p:sp>
    </p:spTree>
    <p:extLst>
      <p:ext uri="{BB962C8B-B14F-4D97-AF65-F5344CB8AC3E}">
        <p14:creationId xmlns:p14="http://schemas.microsoft.com/office/powerpoint/2010/main" val="2803106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07820"/>
            <a:ext cx="8229600" cy="5417498"/>
          </a:xfrm>
        </p:spPr>
        <p:txBody>
          <a:bodyPr>
            <a:normAutofit fontScale="25000" lnSpcReduction="20000"/>
          </a:bodyPr>
          <a:lstStyle/>
          <a:p>
            <a:pPr marL="0" indent="0">
              <a:buNone/>
            </a:pPr>
            <a:endParaRPr lang="en-US" sz="4000" dirty="0" smtClean="0"/>
          </a:p>
          <a:p>
            <a:r>
              <a:rPr lang="en-US" sz="5600" dirty="0" smtClean="0"/>
              <a:t>This much seems obvious</a:t>
            </a:r>
          </a:p>
          <a:p>
            <a:pPr lvl="1"/>
            <a:r>
              <a:rPr lang="en-US" sz="5600" dirty="0" smtClean="0"/>
              <a:t>Understanding these universal architectural features and tradeoffs will help us achieve the scalability and evolvability (operability, deployability, understandability) that we are seeking from the Internet architecture today and going forward</a:t>
            </a:r>
          </a:p>
          <a:p>
            <a:endParaRPr lang="en-US" sz="5600" dirty="0" smtClean="0"/>
          </a:p>
          <a:p>
            <a:r>
              <a:rPr lang="en-US" sz="5600" dirty="0" smtClean="0"/>
              <a:t>Perhaps less obvious:  This requires a </a:t>
            </a:r>
            <a:r>
              <a:rPr lang="en-US" sz="5600" dirty="0"/>
              <a:t>m</a:t>
            </a:r>
            <a:r>
              <a:rPr lang="en-US" sz="5600" dirty="0" smtClean="0"/>
              <a:t>athematical theory of </a:t>
            </a:r>
            <a:r>
              <a:rPr lang="en-US" sz="5600" dirty="0"/>
              <a:t>n</a:t>
            </a:r>
            <a:r>
              <a:rPr lang="en-US" sz="5600" dirty="0" smtClean="0"/>
              <a:t>etwork </a:t>
            </a:r>
            <a:r>
              <a:rPr lang="en-US" sz="5600" dirty="0"/>
              <a:t>a</a:t>
            </a:r>
            <a:r>
              <a:rPr lang="en-US" sz="5600" dirty="0" smtClean="0"/>
              <a:t>rchitecture</a:t>
            </a:r>
          </a:p>
          <a:p>
            <a:pPr lvl="1"/>
            <a:r>
              <a:rPr lang="en-US" sz="5200" dirty="0" smtClean="0"/>
              <a:t>Want to be able to analyze/compare/simulate/optimize all aspects of network design/operation</a:t>
            </a:r>
          </a:p>
          <a:p>
            <a:pPr lvl="1"/>
            <a:r>
              <a:rPr lang="en-US" sz="5200" dirty="0" smtClean="0"/>
              <a:t>Mathematics the natural language for this</a:t>
            </a:r>
          </a:p>
          <a:p>
            <a:pPr lvl="1"/>
            <a:r>
              <a:rPr lang="en-US" sz="5600" dirty="0" smtClean="0"/>
              <a:t>BTW, as engineers we solve problems (“engineers always know first”), but we can benefit from the tools that theory can provide to help us design/deploy/operate/optimize our networks</a:t>
            </a:r>
          </a:p>
          <a:p>
            <a:pPr lvl="1"/>
            <a:endParaRPr lang="en-US" sz="5600" dirty="0" smtClean="0"/>
          </a:p>
          <a:p>
            <a:pPr marL="342900" lvl="1" indent="-342900">
              <a:buFont typeface="Arial"/>
              <a:buChar char="•"/>
            </a:pPr>
            <a:r>
              <a:rPr lang="en-US" sz="5600" dirty="0" smtClean="0"/>
              <a:t>First Cut: “</a:t>
            </a:r>
            <a:r>
              <a:rPr lang="en-US" sz="5600" dirty="0"/>
              <a:t>Layering as  Optimization Decomposition:  A Mathematical Theory of  Network Architectures</a:t>
            </a:r>
            <a:r>
              <a:rPr lang="en-US" sz="5600" dirty="0" smtClean="0"/>
              <a:t>”</a:t>
            </a:r>
            <a:r>
              <a:rPr lang="en-US" sz="5600" baseline="30000" dirty="0" smtClean="0"/>
              <a:t>1</a:t>
            </a:r>
            <a:endParaRPr lang="en-US" sz="5600" dirty="0"/>
          </a:p>
          <a:p>
            <a:pPr lvl="1"/>
            <a:r>
              <a:rPr lang="en-US" sz="5600" dirty="0"/>
              <a:t>Network Utility Maximization (NUM</a:t>
            </a:r>
            <a:r>
              <a:rPr lang="en-US" sz="5600" dirty="0" smtClean="0"/>
              <a:t>)/Layering </a:t>
            </a:r>
            <a:r>
              <a:rPr lang="en-US" sz="5600" dirty="0"/>
              <a:t>As Optimization (LAO</a:t>
            </a:r>
            <a:r>
              <a:rPr lang="en-US" sz="5600" dirty="0" smtClean="0"/>
              <a:t>)/Decomposition Theory</a:t>
            </a:r>
          </a:p>
          <a:p>
            <a:pPr lvl="1"/>
            <a:endParaRPr lang="en-US" sz="5600" dirty="0" smtClean="0"/>
          </a:p>
          <a:p>
            <a:pPr lvl="1"/>
            <a:endParaRPr lang="en-US" sz="5600" dirty="0"/>
          </a:p>
          <a:p>
            <a:pPr lvl="1"/>
            <a:endParaRPr lang="en-US" sz="5600" dirty="0" smtClean="0"/>
          </a:p>
          <a:p>
            <a:pPr lvl="1"/>
            <a:endParaRPr lang="en-US" sz="5600" dirty="0" smtClean="0"/>
          </a:p>
          <a:p>
            <a:pPr lvl="1"/>
            <a:endParaRPr lang="en-US" sz="5600" dirty="0"/>
          </a:p>
          <a:p>
            <a:pPr marL="457200" lvl="1" indent="0">
              <a:buNone/>
            </a:pPr>
            <a:endParaRPr lang="en-US" sz="5600" dirty="0"/>
          </a:p>
          <a:p>
            <a:pPr lvl="1"/>
            <a:endParaRPr lang="en-US" sz="5600" dirty="0" smtClean="0"/>
          </a:p>
          <a:p>
            <a:pPr lvl="1"/>
            <a:r>
              <a:rPr lang="en-US" sz="5600" dirty="0" smtClean="0"/>
              <a:t>TCP and Stable Path Problem (BGP)  reverse-engineered as </a:t>
            </a:r>
            <a:r>
              <a:rPr lang="en-US" sz="5600" i="1" dirty="0" smtClean="0"/>
              <a:t>Generalized</a:t>
            </a:r>
            <a:r>
              <a:rPr lang="en-US" sz="5600" dirty="0" smtClean="0"/>
              <a:t> NUM problems</a:t>
            </a:r>
          </a:p>
          <a:p>
            <a:pPr lvl="1"/>
            <a:r>
              <a:rPr lang="en-US" sz="5600" dirty="0" smtClean="0"/>
              <a:t>Need  something like LAO/G-NUM + “Constraints that deconstrain” view </a:t>
            </a:r>
          </a:p>
          <a:p>
            <a:endParaRPr lang="en-US" sz="5600" dirty="0" smtClean="0"/>
          </a:p>
          <a:p>
            <a:r>
              <a:rPr lang="en-US" sz="5600" dirty="0" smtClean="0"/>
              <a:t>Bridge Building</a:t>
            </a:r>
            <a:endParaRPr lang="en-US" sz="5600" dirty="0">
              <a:solidFill>
                <a:srgbClr val="000000"/>
              </a:solidFill>
              <a:hlinkClick r:id="rId3"/>
            </a:endParaRPr>
          </a:p>
          <a:p>
            <a:pPr lvl="1"/>
            <a:r>
              <a:rPr lang="en-US" sz="4800" dirty="0" smtClean="0">
                <a:hlinkClick r:id="rId3"/>
              </a:rPr>
              <a:t>http</a:t>
            </a:r>
            <a:r>
              <a:rPr lang="en-US" sz="4800" dirty="0">
                <a:hlinkClick r:id="rId3"/>
              </a:rPr>
              <a:t>://conferences.sigcomm.org/sigcomm/2014/tutorial-theory+eng.php</a:t>
            </a:r>
            <a:endParaRPr lang="en-US" sz="4800" dirty="0"/>
          </a:p>
          <a:p>
            <a:pPr marL="0" indent="0">
              <a:buNone/>
            </a:pPr>
            <a:endParaRPr lang="en-US" sz="4000"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 cont?</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54</a:t>
            </a:fld>
            <a:endParaRPr lang="en-US" dirty="0"/>
          </a:p>
        </p:txBody>
      </p:sp>
      <p:sp>
        <p:nvSpPr>
          <p:cNvPr id="10" name="TextBox 9"/>
          <p:cNvSpPr txBox="1"/>
          <p:nvPr/>
        </p:nvSpPr>
        <p:spPr>
          <a:xfrm>
            <a:off x="0" y="6604084"/>
            <a:ext cx="3044423" cy="253916"/>
          </a:xfrm>
          <a:prstGeom prst="rect">
            <a:avLst/>
          </a:prstGeom>
          <a:noFill/>
        </p:spPr>
        <p:txBody>
          <a:bodyPr wrap="none" rtlCol="0">
            <a:spAutoFit/>
          </a:bodyPr>
          <a:lstStyle/>
          <a:p>
            <a:r>
              <a:rPr lang="en-US" sz="1000" dirty="0" smtClean="0">
                <a:hlinkClick r:id="rId4"/>
              </a:rPr>
              <a:t>1</a:t>
            </a:r>
            <a:r>
              <a:rPr lang="en-US" sz="1050" dirty="0" smtClean="0">
                <a:hlinkClick r:id="rId4"/>
              </a:rPr>
              <a:t> http://www.princeton.edu/~chiangm/layering.pdf</a:t>
            </a:r>
            <a:endParaRPr lang="en-US" sz="1050" dirty="0"/>
          </a:p>
        </p:txBody>
      </p:sp>
      <p:grpSp>
        <p:nvGrpSpPr>
          <p:cNvPr id="11" name="Group 10"/>
          <p:cNvGrpSpPr/>
          <p:nvPr/>
        </p:nvGrpSpPr>
        <p:grpSpPr>
          <a:xfrm>
            <a:off x="1317298" y="3990621"/>
            <a:ext cx="4891614" cy="1382899"/>
            <a:chOff x="1317298" y="4052197"/>
            <a:chExt cx="4891614" cy="1091214"/>
          </a:xfrm>
        </p:grpSpPr>
        <p:pic>
          <p:nvPicPr>
            <p:cNvPr id="15" name="Picture 14" descr="gnu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298" y="4181744"/>
              <a:ext cx="2617951" cy="961667"/>
            </a:xfrm>
            <a:prstGeom prst="rect">
              <a:avLst/>
            </a:prstGeom>
          </p:spPr>
        </p:pic>
        <p:pic>
          <p:nvPicPr>
            <p:cNvPr id="7" name="Picture 6" descr="decom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9057" y="4052197"/>
              <a:ext cx="2089855" cy="1091214"/>
            </a:xfrm>
            <a:prstGeom prst="rect">
              <a:avLst/>
            </a:prstGeom>
          </p:spPr>
        </p:pic>
      </p:grpSp>
    </p:spTree>
    <p:extLst>
      <p:ext uri="{BB962C8B-B14F-4D97-AF65-F5344CB8AC3E}">
        <p14:creationId xmlns:p14="http://schemas.microsoft.com/office/powerpoint/2010/main" val="1824247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000" b="1" dirty="0" smtClean="0"/>
              <a:t>Q&amp;A</a:t>
            </a:r>
            <a:endParaRPr lang="en-US" sz="6000" b="1" dirty="0"/>
          </a:p>
        </p:txBody>
      </p:sp>
      <p:sp>
        <p:nvSpPr>
          <p:cNvPr id="4" name="TextBox 3"/>
          <p:cNvSpPr txBox="1"/>
          <p:nvPr/>
        </p:nvSpPr>
        <p:spPr>
          <a:xfrm>
            <a:off x="2971592" y="3212353"/>
            <a:ext cx="3200816" cy="1200329"/>
          </a:xfrm>
          <a:prstGeom prst="rect">
            <a:avLst/>
          </a:prstGeom>
          <a:noFill/>
        </p:spPr>
        <p:txBody>
          <a:bodyPr wrap="none" rtlCol="0">
            <a:spAutoFit/>
          </a:bodyPr>
          <a:lstStyle/>
          <a:p>
            <a:r>
              <a:rPr lang="en-US" sz="7200" b="1" dirty="0" smtClean="0"/>
              <a:t>Thanks!</a:t>
            </a:r>
            <a:endParaRPr lang="en-US" sz="7200" b="1" dirty="0"/>
          </a:p>
        </p:txBody>
      </p:sp>
      <p:sp>
        <p:nvSpPr>
          <p:cNvPr id="3" name="Slide Number Placeholder 2"/>
          <p:cNvSpPr>
            <a:spLocks noGrp="1"/>
          </p:cNvSpPr>
          <p:nvPr>
            <p:ph type="sldNum" sz="quarter" idx="12"/>
          </p:nvPr>
        </p:nvSpPr>
        <p:spPr/>
        <p:txBody>
          <a:bodyPr/>
          <a:lstStyle/>
          <a:p>
            <a:fld id="{21F837FD-8F87-7743-AB44-21CAE7E625D8}" type="slidenum">
              <a:rPr lang="en-US" smtClean="0"/>
              <a:t>55</a:t>
            </a:fld>
            <a:endParaRPr lang="en-US" dirty="0"/>
          </a:p>
        </p:txBody>
      </p:sp>
    </p:spTree>
    <p:extLst>
      <p:ext uri="{BB962C8B-B14F-4D97-AF65-F5344CB8AC3E}">
        <p14:creationId xmlns:p14="http://schemas.microsoft.com/office/powerpoint/2010/main" val="11991504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35"/>
          <p:cNvSpPr txBox="1">
            <a:spLocks/>
          </p:cNvSpPr>
          <p:nvPr/>
        </p:nvSpPr>
        <p:spPr>
          <a:xfrm>
            <a:off x="439930" y="291223"/>
            <a:ext cx="8084636" cy="96355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dirty="0" smtClean="0">
                <a:solidFill>
                  <a:srgbClr val="FF0000"/>
                </a:solidFill>
              </a:rPr>
              <a:t>Trend: The Evolution of Intelligence</a:t>
            </a:r>
          </a:p>
          <a:p>
            <a:r>
              <a:rPr lang="en-US" sz="2000" dirty="0" smtClean="0"/>
              <a:t>R-complex (Reptilian</a:t>
            </a:r>
            <a:r>
              <a:rPr lang="en-US" sz="2000" dirty="0"/>
              <a:t> </a:t>
            </a:r>
            <a:r>
              <a:rPr lang="en-US" sz="2000" dirty="0" smtClean="0"/>
              <a:t>Brain) </a:t>
            </a:r>
            <a:r>
              <a:rPr lang="en-US" sz="2000" dirty="0"/>
              <a:t>to Neocortex </a:t>
            </a:r>
            <a:r>
              <a:rPr lang="en-US" sz="2000" dirty="0">
                <a:sym typeface="Wingdings"/>
              </a:rPr>
              <a:t> </a:t>
            </a:r>
            <a:r>
              <a:rPr lang="en-US" sz="2000" dirty="0"/>
              <a:t>Hardware to </a:t>
            </a:r>
            <a:r>
              <a:rPr lang="en-US" sz="2000" dirty="0" smtClean="0"/>
              <a:t>Software</a:t>
            </a:r>
            <a:endParaRPr lang="en-US" sz="2000" dirty="0"/>
          </a:p>
        </p:txBody>
      </p:sp>
      <p:grpSp>
        <p:nvGrpSpPr>
          <p:cNvPr id="13" name="Group 12"/>
          <p:cNvGrpSpPr/>
          <p:nvPr/>
        </p:nvGrpSpPr>
        <p:grpSpPr>
          <a:xfrm>
            <a:off x="524948" y="1495492"/>
            <a:ext cx="8318479" cy="3517291"/>
            <a:chOff x="244809" y="1591319"/>
            <a:chExt cx="8616349" cy="4262982"/>
          </a:xfrm>
        </p:grpSpPr>
        <p:sp>
          <p:nvSpPr>
            <p:cNvPr id="12" name="Rectangle 11"/>
            <p:cNvSpPr/>
            <p:nvPr/>
          </p:nvSpPr>
          <p:spPr>
            <a:xfrm>
              <a:off x="244809" y="1591319"/>
              <a:ext cx="8616349" cy="426298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542679" y="1798353"/>
              <a:ext cx="7978159" cy="3750609"/>
              <a:chOff x="637987" y="2046567"/>
              <a:chExt cx="7978159" cy="3750609"/>
            </a:xfrm>
          </p:grpSpPr>
          <p:sp>
            <p:nvSpPr>
              <p:cNvPr id="7" name="Rectangle 6"/>
              <p:cNvSpPr/>
              <p:nvPr/>
            </p:nvSpPr>
            <p:spPr>
              <a:xfrm>
                <a:off x="4676577" y="2046567"/>
                <a:ext cx="393956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SOFTWARE</a:t>
                </a:r>
                <a:endParaRPr lang="en-US" dirty="0"/>
              </a:p>
            </p:txBody>
          </p:sp>
          <p:pic>
            <p:nvPicPr>
              <p:cNvPr id="8" name="Picture 7" descr="C:\Documents and Settings\ccolgan\Desktop\BROCADE PROJECTS\Sales Leadership Summit_Mid-Year Event\SLS_2012_SF\PRESENTATIONS\04_Dave Meyer\iStock_000021837810Small.jpg"/>
              <p:cNvPicPr>
                <a:picLocks noChangeAspect="1" noChangeArrowheads="1"/>
              </p:cNvPicPr>
              <p:nvPr/>
            </p:nvPicPr>
            <p:blipFill>
              <a:blip r:embed="rId3"/>
              <a:srcRect l="11566" t="5624" b="7567"/>
              <a:stretch>
                <a:fillRect/>
              </a:stretch>
            </p:blipFill>
            <p:spPr bwMode="auto">
              <a:xfrm>
                <a:off x="639766" y="2898507"/>
                <a:ext cx="3902371" cy="2822844"/>
              </a:xfrm>
              <a:prstGeom prst="rect">
                <a:avLst/>
              </a:prstGeom>
              <a:noFill/>
            </p:spPr>
          </p:pic>
          <p:sp>
            <p:nvSpPr>
              <p:cNvPr id="9" name="Rectangle 8"/>
              <p:cNvSpPr/>
              <p:nvPr/>
            </p:nvSpPr>
            <p:spPr>
              <a:xfrm>
                <a:off x="637987" y="2046567"/>
                <a:ext cx="3939569" cy="832101"/>
              </a:xfrm>
              <a:prstGeom prst="rect">
                <a:avLst/>
              </a:prstGeom>
              <a:gradFill>
                <a:gsLst>
                  <a:gs pos="0">
                    <a:schemeClr val="bg2">
                      <a:lumMod val="50000"/>
                    </a:schemeClr>
                  </a:gs>
                  <a:gs pos="80000">
                    <a:schemeClr val="bg2">
                      <a:lumMod val="75000"/>
                    </a:schemeClr>
                  </a:gs>
                  <a:gs pos="100000">
                    <a:schemeClr val="bg2"/>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HARDWARE</a:t>
                </a:r>
                <a:endParaRPr lang="en-US" dirty="0"/>
              </a:p>
            </p:txBody>
          </p:sp>
          <p:pic>
            <p:nvPicPr>
              <p:cNvPr id="10" name="Picture 9" descr="bra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354" y="2988235"/>
                <a:ext cx="3854822" cy="2808941"/>
              </a:xfrm>
              <a:prstGeom prst="rect">
                <a:avLst/>
              </a:prstGeom>
            </p:spPr>
          </p:pic>
        </p:grpSp>
      </p:grpSp>
      <p:grpSp>
        <p:nvGrpSpPr>
          <p:cNvPr id="15" name="Group 14"/>
          <p:cNvGrpSpPr/>
          <p:nvPr/>
        </p:nvGrpSpPr>
        <p:grpSpPr>
          <a:xfrm>
            <a:off x="332871" y="5156239"/>
            <a:ext cx="8191695" cy="1200111"/>
            <a:chOff x="332871" y="5209618"/>
            <a:chExt cx="8191695" cy="1200111"/>
          </a:xfrm>
        </p:grpSpPr>
        <p:sp>
          <p:nvSpPr>
            <p:cNvPr id="11" name="TextBox 10"/>
            <p:cNvSpPr txBox="1"/>
            <p:nvPr/>
          </p:nvSpPr>
          <p:spPr>
            <a:xfrm>
              <a:off x="332871" y="5332511"/>
              <a:ext cx="5224507" cy="1077218"/>
            </a:xfrm>
            <a:prstGeom prst="rect">
              <a:avLst/>
            </a:prstGeom>
            <a:noFill/>
          </p:spPr>
          <p:txBody>
            <a:bodyPr wrap="none" rtlCol="0">
              <a:spAutoFit/>
            </a:bodyPr>
            <a:lstStyle/>
            <a:p>
              <a:pPr marL="285750" indent="-285750">
                <a:buFont typeface="Arial"/>
                <a:buChar char="•"/>
              </a:pPr>
              <a:r>
                <a:rPr lang="en-US" sz="1600" dirty="0" smtClean="0"/>
                <a:t>Key Architectural Features of Scalable/Evolvable Systems</a:t>
              </a:r>
            </a:p>
            <a:p>
              <a:pPr marL="742950" lvl="1" indent="-285750">
                <a:buFont typeface="Arial"/>
                <a:buChar char="•"/>
              </a:pPr>
              <a:r>
                <a:rPr lang="en-US" sz="1200" b="1" dirty="0" smtClean="0">
                  <a:solidFill>
                    <a:srgbClr val="FF0000"/>
                  </a:solidFill>
                </a:rPr>
                <a:t>RYF-Complexity (behavior)</a:t>
              </a:r>
            </a:p>
            <a:p>
              <a:pPr marL="742950" lvl="1" indent="-285750">
                <a:buFont typeface="Arial"/>
                <a:buChar char="•"/>
              </a:pPr>
              <a:r>
                <a:rPr lang="en-US" sz="1200" b="1" dirty="0" smtClean="0">
                  <a:solidFill>
                    <a:srgbClr val="FF0000"/>
                  </a:solidFill>
                </a:rPr>
                <a:t>Layered Architecture/Bowties and Hourglasses</a:t>
              </a:r>
            </a:p>
            <a:p>
              <a:pPr marL="742950" lvl="1" indent="-285750">
                <a:buFont typeface="Arial"/>
                <a:buChar char="•"/>
              </a:pPr>
              <a:r>
                <a:rPr lang="en-US" sz="1200" b="1" dirty="0" smtClean="0">
                  <a:solidFill>
                    <a:srgbClr val="FF0000"/>
                  </a:solidFill>
                </a:rPr>
                <a:t>Horizontal Transfer (H*T)</a:t>
              </a:r>
            </a:p>
            <a:p>
              <a:pPr marL="742950" lvl="1" indent="-285750">
                <a:buFont typeface="Arial"/>
                <a:buChar char="•"/>
              </a:pPr>
              <a:r>
                <a:rPr lang="en-US" sz="1200" dirty="0" smtClean="0"/>
                <a:t>Protocol Based Architectures</a:t>
              </a:r>
            </a:p>
          </p:txBody>
        </p:sp>
        <p:sp>
          <p:nvSpPr>
            <p:cNvPr id="14" name="TextBox 13"/>
            <p:cNvSpPr txBox="1"/>
            <p:nvPr/>
          </p:nvSpPr>
          <p:spPr>
            <a:xfrm>
              <a:off x="5861845" y="5209618"/>
              <a:ext cx="2662721" cy="830997"/>
            </a:xfrm>
            <a:prstGeom prst="rect">
              <a:avLst/>
            </a:prstGeom>
            <a:noFill/>
          </p:spPr>
          <p:txBody>
            <a:bodyPr wrap="none" rtlCol="0">
              <a:spAutoFit/>
            </a:bodyPr>
            <a:lstStyle/>
            <a:p>
              <a:r>
                <a:rPr lang="en-US" sz="2400" b="1" dirty="0" smtClean="0">
                  <a:solidFill>
                    <a:srgbClr val="FF0000"/>
                  </a:solidFill>
                </a:rPr>
                <a:t>Once you have HW</a:t>
              </a:r>
            </a:p>
            <a:p>
              <a:r>
                <a:rPr lang="en-US" sz="2400" b="1" i="1" dirty="0" smtClean="0">
                  <a:solidFill>
                    <a:srgbClr val="FF0000"/>
                  </a:solidFill>
                </a:rPr>
                <a:t>its all about code…</a:t>
              </a:r>
              <a:endParaRPr lang="en-US" sz="2400" b="1" i="1" dirty="0">
                <a:solidFill>
                  <a:srgbClr val="FF0000"/>
                </a:solidFill>
              </a:endParaRPr>
            </a:p>
          </p:txBody>
        </p:sp>
      </p:grpSp>
      <p:sp>
        <p:nvSpPr>
          <p:cNvPr id="3" name="Slide Number Placeholder 2"/>
          <p:cNvSpPr>
            <a:spLocks noGrp="1"/>
          </p:cNvSpPr>
          <p:nvPr>
            <p:ph type="sldNum" sz="quarter" idx="12"/>
          </p:nvPr>
        </p:nvSpPr>
        <p:spPr/>
        <p:txBody>
          <a:bodyPr/>
          <a:lstStyle/>
          <a:p>
            <a:fld id="{F5E841A3-24C9-A04D-AB1F-85845E7F4DA2}" type="slidenum">
              <a:rPr lang="en-US" smtClean="0"/>
              <a:t>6</a:t>
            </a:fld>
            <a:endParaRPr lang="en-US" dirty="0"/>
          </a:p>
        </p:txBody>
      </p:sp>
      <p:sp>
        <p:nvSpPr>
          <p:cNvPr id="22" name="TextBox 21"/>
          <p:cNvSpPr txBox="1"/>
          <p:nvPr/>
        </p:nvSpPr>
        <p:spPr>
          <a:xfrm rot="19675785">
            <a:off x="564583" y="2970673"/>
            <a:ext cx="8034246" cy="1015663"/>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60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Ok, we’ve seen this slide</a:t>
            </a:r>
            <a:endParaRPr lang="en-US" sz="60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2" name="TextBox 1"/>
          <p:cNvSpPr txBox="1"/>
          <p:nvPr/>
        </p:nvSpPr>
        <p:spPr>
          <a:xfrm>
            <a:off x="5872587" y="5931489"/>
            <a:ext cx="2814213" cy="1138773"/>
          </a:xfrm>
          <a:prstGeom prst="rect">
            <a:avLst/>
          </a:prstGeom>
          <a:noFill/>
        </p:spPr>
        <p:txBody>
          <a:bodyPr wrap="square" rtlCol="0">
            <a:spAutoFit/>
          </a:bodyPr>
          <a:lstStyle/>
          <a:p>
            <a:r>
              <a:rPr lang="en-US" sz="1600" b="1" i="1" dirty="0">
                <a:solidFill>
                  <a:srgbClr val="FF0000"/>
                </a:solidFill>
              </a:rPr>
              <a:t>Sort of…consider</a:t>
            </a:r>
          </a:p>
          <a:p>
            <a:r>
              <a:rPr lang="en-US" sz="1600" b="1" i="1" dirty="0">
                <a:solidFill>
                  <a:srgbClr val="FF0000"/>
                </a:solidFill>
              </a:rPr>
              <a:t>Embodiment/Virtualization</a:t>
            </a:r>
          </a:p>
          <a:p>
            <a:r>
              <a:rPr lang="en-US" sz="1600" b="1" i="1" dirty="0">
                <a:solidFill>
                  <a:srgbClr val="FF0000"/>
                </a:solidFill>
              </a:rPr>
              <a:t>(neuroscience)</a:t>
            </a:r>
          </a:p>
          <a:p>
            <a:endParaRPr lang="en-US" dirty="0"/>
          </a:p>
        </p:txBody>
      </p:sp>
    </p:spTree>
    <p:extLst>
      <p:ext uri="{BB962C8B-B14F-4D97-AF65-F5344CB8AC3E}">
        <p14:creationId xmlns:p14="http://schemas.microsoft.com/office/powerpoint/2010/main" val="4155989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2"/>
          <p:cNvSpPr>
            <a:spLocks noGrp="1"/>
          </p:cNvSpPr>
          <p:nvPr>
            <p:ph type="title"/>
          </p:nvPr>
        </p:nvSpPr>
        <p:spPr>
          <a:xfrm>
            <a:off x="289719" y="57150"/>
            <a:ext cx="8564563" cy="1143000"/>
          </a:xfrm>
        </p:spPr>
        <p:txBody>
          <a:bodyPr>
            <a:normAutofit fontScale="90000"/>
          </a:bodyPr>
          <a:lstStyle/>
          <a:p>
            <a:r>
              <a:rPr lang="en-US" b="1" dirty="0" smtClean="0">
                <a:solidFill>
                  <a:srgbClr val="FF0000"/>
                </a:solidFill>
                <a:latin typeface="Arial" charset="0"/>
              </a:rPr>
              <a:t>Trend: Open Source</a:t>
            </a:r>
            <a:br>
              <a:rPr lang="en-US" b="1" dirty="0" smtClean="0">
                <a:solidFill>
                  <a:srgbClr val="FF0000"/>
                </a:solidFill>
                <a:latin typeface="Arial" charset="0"/>
              </a:rPr>
            </a:br>
            <a:r>
              <a:rPr lang="en-US" b="1" dirty="0" smtClean="0">
                <a:solidFill>
                  <a:srgbClr val="FF0000"/>
                </a:solidFill>
                <a:latin typeface="Arial" charset="0"/>
              </a:rPr>
              <a:t>(hardware *and* software)</a:t>
            </a:r>
            <a:endParaRPr lang="en-US" b="1" dirty="0">
              <a:solidFill>
                <a:srgbClr val="FF0000"/>
              </a:solidFill>
              <a:latin typeface="Arial" charset="0"/>
            </a:endParaRPr>
          </a:p>
        </p:txBody>
      </p:sp>
      <p:pic>
        <p:nvPicPr>
          <p:cNvPr id="6" name="Picture 5" descr="code_coin.jpg"/>
          <p:cNvPicPr>
            <a:picLocks noChangeAspect="1"/>
          </p:cNvPicPr>
          <p:nvPr/>
        </p:nvPicPr>
        <p:blipFill>
          <a:blip r:embed="rId2">
            <a:extLst>
              <a:ext uri="{28A0092B-C50C-407E-A947-70E740481C1C}">
                <a14:useLocalDpi xmlns:a14="http://schemas.microsoft.com/office/drawing/2010/main" val="0"/>
              </a:ext>
            </a:extLst>
          </a:blip>
          <a:srcRect l="29980" t="16458" r="18436" b="15944"/>
          <a:stretch>
            <a:fillRect/>
          </a:stretch>
        </p:blipFill>
        <p:spPr bwMode="auto">
          <a:xfrm rot="5400000">
            <a:off x="3773488" y="1865313"/>
            <a:ext cx="1789112"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641350" y="4165600"/>
            <a:ext cx="8502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b="1" i="1" dirty="0">
                <a:solidFill>
                  <a:srgbClr val="FF0000"/>
                </a:solidFill>
              </a:rPr>
              <a:t>Community</a:t>
            </a:r>
            <a:r>
              <a:rPr lang="en-US" b="1" dirty="0"/>
              <a:t> </a:t>
            </a:r>
            <a:r>
              <a:rPr lang="en-US" b="1" i="1" dirty="0">
                <a:solidFill>
                  <a:srgbClr val="FF0000"/>
                </a:solidFill>
              </a:rPr>
              <a:t>building</a:t>
            </a:r>
            <a:r>
              <a:rPr lang="en-US" b="1" dirty="0">
                <a:solidFill>
                  <a:srgbClr val="FF0000"/>
                </a:solidFill>
              </a:rPr>
              <a:t> </a:t>
            </a:r>
            <a:r>
              <a:rPr lang="en-US" b="1" dirty="0"/>
              <a:t>is a core </a:t>
            </a:r>
            <a:r>
              <a:rPr lang="en-US" b="1" dirty="0" smtClean="0"/>
              <a:t>Open Source objective</a:t>
            </a:r>
            <a:endParaRPr lang="en-US" b="1" dirty="0"/>
          </a:p>
        </p:txBody>
      </p:sp>
      <p:pic>
        <p:nvPicPr>
          <p:cNvPr id="2" name="Picture 1" descr="communit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8513" y="1687513"/>
            <a:ext cx="2671762"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41350" y="4608513"/>
            <a:ext cx="698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b="1" i="1" dirty="0">
                <a:solidFill>
                  <a:srgbClr val="FF0000"/>
                </a:solidFill>
              </a:rPr>
              <a:t>Code</a:t>
            </a:r>
            <a:r>
              <a:rPr lang="en-US" b="1" dirty="0">
                <a:solidFill>
                  <a:srgbClr val="FF0000"/>
                </a:solidFill>
              </a:rPr>
              <a:t> </a:t>
            </a:r>
            <a:r>
              <a:rPr lang="en-US" b="1" dirty="0"/>
              <a:t>is the coin of the realm</a:t>
            </a:r>
          </a:p>
        </p:txBody>
      </p:sp>
      <p:sp>
        <p:nvSpPr>
          <p:cNvPr id="5" name="TextBox 4"/>
          <p:cNvSpPr txBox="1">
            <a:spLocks noChangeArrowheads="1"/>
          </p:cNvSpPr>
          <p:nvPr/>
        </p:nvSpPr>
        <p:spPr bwMode="auto">
          <a:xfrm>
            <a:off x="641350" y="5070475"/>
            <a:ext cx="7802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b="1" i="1" dirty="0">
                <a:solidFill>
                  <a:srgbClr val="FF0000"/>
                </a:solidFill>
              </a:rPr>
              <a:t>Engineering systems </a:t>
            </a:r>
            <a:r>
              <a:rPr lang="en-US" b="1" dirty="0"/>
              <a:t>are as important as artifacts </a:t>
            </a:r>
          </a:p>
        </p:txBody>
      </p:sp>
      <p:sp>
        <p:nvSpPr>
          <p:cNvPr id="8" name="TextBox 7"/>
          <p:cNvSpPr txBox="1">
            <a:spLocks noChangeArrowheads="1"/>
          </p:cNvSpPr>
          <p:nvPr/>
        </p:nvSpPr>
        <p:spPr bwMode="auto">
          <a:xfrm>
            <a:off x="641350" y="5624033"/>
            <a:ext cx="40845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i="1" dirty="0"/>
              <a:t>Putting this all </a:t>
            </a:r>
            <a:r>
              <a:rPr lang="en-US" b="1" i="1" dirty="0" smtClean="0"/>
              <a:t>together </a:t>
            </a:r>
            <a:r>
              <a:rPr lang="en-US" b="1" i="1" dirty="0">
                <a:sym typeface="Wingdings" charset="0"/>
              </a:rPr>
              <a:t></a:t>
            </a:r>
            <a:endParaRPr lang="en-US" b="1" i="1" dirty="0"/>
          </a:p>
        </p:txBody>
      </p:sp>
      <p:sp>
        <p:nvSpPr>
          <p:cNvPr id="9" name="Slide Number Placeholder 8"/>
          <p:cNvSpPr>
            <a:spLocks noGrp="1"/>
          </p:cNvSpPr>
          <p:nvPr>
            <p:ph type="sldNum" sz="quarter" idx="12"/>
          </p:nvPr>
        </p:nvSpPr>
        <p:spPr/>
        <p:txBody>
          <a:bodyPr/>
          <a:lstStyle/>
          <a:p>
            <a:fld id="{F5E841A3-24C9-A04D-AB1F-85845E7F4DA2}" type="slidenum">
              <a:rPr lang="en-US" smtClean="0"/>
              <a:t>7</a:t>
            </a:fld>
            <a:endParaRPr lang="en-US" dirty="0"/>
          </a:p>
        </p:txBody>
      </p:sp>
      <p:sp>
        <p:nvSpPr>
          <p:cNvPr id="10" name="TextBox 9"/>
          <p:cNvSpPr txBox="1"/>
          <p:nvPr/>
        </p:nvSpPr>
        <p:spPr>
          <a:xfrm>
            <a:off x="641350" y="6356350"/>
            <a:ext cx="7282663" cy="307777"/>
          </a:xfrm>
          <a:prstGeom prst="rect">
            <a:avLst/>
          </a:prstGeom>
          <a:noFill/>
        </p:spPr>
        <p:txBody>
          <a:bodyPr wrap="none" rtlCol="0">
            <a:spAutoFit/>
          </a:bodyPr>
          <a:lstStyle/>
          <a:p>
            <a:r>
              <a:rPr lang="en-US" sz="1400" dirty="0" smtClean="0"/>
              <a:t>Note that open source development is a form of stigmetry</a:t>
            </a:r>
            <a:r>
              <a:rPr lang="en-US" sz="1400" dirty="0"/>
              <a:t>/</a:t>
            </a:r>
            <a:r>
              <a:rPr lang="en-US" sz="1400" dirty="0" smtClean="0"/>
              <a:t>swarm intelligence/autocatalysis/ACO</a:t>
            </a:r>
            <a:endParaRPr lang="en-US" sz="1400" dirty="0"/>
          </a:p>
        </p:txBody>
      </p:sp>
      <p:pic>
        <p:nvPicPr>
          <p:cNvPr id="12" name="Picture 11" descr="engineering_system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702" y="1899493"/>
            <a:ext cx="2421098" cy="1788270"/>
          </a:xfrm>
          <a:prstGeom prst="rect">
            <a:avLst/>
          </a:prstGeom>
        </p:spPr>
      </p:pic>
    </p:spTree>
    <p:extLst>
      <p:ext uri="{BB962C8B-B14F-4D97-AF65-F5344CB8AC3E}">
        <p14:creationId xmlns:p14="http://schemas.microsoft.com/office/powerpoint/2010/main" val="1630729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141288"/>
            <a:ext cx="8448675" cy="1914525"/>
          </a:xfrm>
        </p:spPr>
        <p:txBody>
          <a:bodyPr rtlCol="0">
            <a:normAutofit fontScale="90000"/>
          </a:bodyPr>
          <a:lstStyle/>
          <a:p>
            <a:pPr eaLnBrk="1" fontAlgn="auto" hangingPunct="1">
              <a:spcAft>
                <a:spcPts val="0"/>
              </a:spcAft>
              <a:defRPr/>
            </a:pPr>
            <a:r>
              <a:rPr lang="en-US" b="1" dirty="0" smtClean="0">
                <a:solidFill>
                  <a:srgbClr val="FF0000"/>
                </a:solidFill>
                <a:ea typeface="+mj-ea"/>
                <a:cs typeface="+mj-cs"/>
              </a:rPr>
              <a:t>Trend: Engineering artifacts are </a:t>
            </a:r>
            <a:r>
              <a:rPr lang="en-US" b="1" i="1" dirty="0" smtClean="0">
                <a:solidFill>
                  <a:srgbClr val="FF0000"/>
                </a:solidFill>
                <a:ea typeface="+mj-ea"/>
                <a:cs typeface="+mj-cs"/>
              </a:rPr>
              <a:t>no longer </a:t>
            </a:r>
            <a:r>
              <a:rPr lang="en-US" b="1" dirty="0" smtClean="0">
                <a:solidFill>
                  <a:srgbClr val="FF0000"/>
                </a:solidFill>
                <a:ea typeface="+mj-ea"/>
                <a:cs typeface="+mj-cs"/>
              </a:rPr>
              <a:t>the source of sustainable advantage</a:t>
            </a:r>
            <a:r>
              <a:rPr lang="en-US" b="1" dirty="0">
                <a:solidFill>
                  <a:srgbClr val="FF0000"/>
                </a:solidFill>
                <a:ea typeface="+mj-ea"/>
                <a:cs typeface="+mj-cs"/>
              </a:rPr>
              <a:t> </a:t>
            </a:r>
            <a:r>
              <a:rPr lang="en-US" b="1" dirty="0" smtClean="0">
                <a:solidFill>
                  <a:srgbClr val="FF0000"/>
                </a:solidFill>
                <a:ea typeface="+mj-ea"/>
                <a:cs typeface="+mj-cs"/>
              </a:rPr>
              <a:t>and/or innovation</a:t>
            </a:r>
            <a:endParaRPr lang="en-US" b="1" dirty="0">
              <a:solidFill>
                <a:srgbClr val="FF0000"/>
              </a:solidFill>
              <a:ea typeface="+mj-ea"/>
              <a:cs typeface="+mj-cs"/>
            </a:endParaRPr>
          </a:p>
        </p:txBody>
      </p:sp>
      <p:sp>
        <p:nvSpPr>
          <p:cNvPr id="5" name="TextBox 4"/>
          <p:cNvSpPr txBox="1"/>
          <p:nvPr/>
        </p:nvSpPr>
        <p:spPr>
          <a:xfrm>
            <a:off x="611188" y="6053138"/>
            <a:ext cx="184150" cy="368300"/>
          </a:xfrm>
          <a:prstGeom prst="rect">
            <a:avLst/>
          </a:prstGeom>
          <a:noFill/>
        </p:spPr>
        <p:txBody>
          <a:bodyPr wrap="none">
            <a:spAutoFit/>
          </a:bodyPr>
          <a:lstStyle/>
          <a:p>
            <a:pPr fontAlgn="auto">
              <a:spcBef>
                <a:spcPts val="0"/>
              </a:spcBef>
              <a:spcAft>
                <a:spcPts val="0"/>
              </a:spcAft>
              <a:defRPr/>
            </a:pPr>
            <a:endParaRPr lang="en-US" dirty="0">
              <a:solidFill>
                <a:prstClr val="black"/>
              </a:solidFill>
              <a:latin typeface="Calibri"/>
              <a:ea typeface="+mn-ea"/>
              <a:cs typeface="+mn-cs"/>
            </a:endParaRPr>
          </a:p>
        </p:txBody>
      </p:sp>
      <p:grpSp>
        <p:nvGrpSpPr>
          <p:cNvPr id="36869" name="Group 9"/>
          <p:cNvGrpSpPr>
            <a:grpSpLocks/>
          </p:cNvGrpSpPr>
          <p:nvPr/>
        </p:nvGrpSpPr>
        <p:grpSpPr bwMode="auto">
          <a:xfrm>
            <a:off x="238125" y="2354263"/>
            <a:ext cx="8772525" cy="3254375"/>
            <a:chOff x="238803" y="1937561"/>
            <a:chExt cx="8772272" cy="3254674"/>
          </a:xfrm>
        </p:grpSpPr>
        <p:pic>
          <p:nvPicPr>
            <p:cNvPr id="36871" name="Picture 2" descr="galloping_gerti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803" y="1937561"/>
              <a:ext cx="4733198" cy="325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083713" y="3982449"/>
              <a:ext cx="3262219" cy="1200260"/>
            </a:xfrm>
            <a:prstGeom prst="rect">
              <a:avLst/>
            </a:prstGeom>
            <a:noFill/>
          </p:spPr>
          <p:txBody>
            <a:bodyPr wrap="none">
              <a:spAutoFit/>
            </a:bodyPr>
            <a:lstStyle/>
            <a:p>
              <a:pPr marL="285750" indent="-285750" fontAlgn="auto">
                <a:spcBef>
                  <a:spcPts val="0"/>
                </a:spcBef>
                <a:spcAft>
                  <a:spcPts val="0"/>
                </a:spcAft>
                <a:buFont typeface="Arial"/>
                <a:buChar char="•"/>
                <a:defRPr/>
              </a:pPr>
              <a:r>
                <a:rPr lang="en-US" dirty="0">
                  <a:solidFill>
                    <a:srgbClr val="FF0000"/>
                  </a:solidFill>
                  <a:latin typeface="Calibri"/>
                  <a:ea typeface="+mn-ea"/>
                  <a:cs typeface="+mn-cs"/>
                </a:rPr>
                <a:t>Engineering Systems</a:t>
              </a:r>
              <a:r>
                <a:rPr lang="en-US" baseline="30000" dirty="0">
                  <a:solidFill>
                    <a:srgbClr val="FF0000"/>
                  </a:solidFill>
                  <a:latin typeface="Calibri"/>
                  <a:ea typeface="+mn-ea"/>
                  <a:cs typeface="+mn-cs"/>
                </a:rPr>
                <a:t>1</a:t>
              </a:r>
              <a:endParaRPr lang="en-US" dirty="0">
                <a:solidFill>
                  <a:srgbClr val="FF0000"/>
                </a:solidFill>
                <a:latin typeface="Calibri"/>
                <a:ea typeface="+mn-ea"/>
                <a:cs typeface="+mn-cs"/>
              </a:endParaRPr>
            </a:p>
            <a:p>
              <a:pPr marL="285750" indent="-285750" fontAlgn="auto">
                <a:spcBef>
                  <a:spcPts val="0"/>
                </a:spcBef>
                <a:spcAft>
                  <a:spcPts val="0"/>
                </a:spcAft>
                <a:buFont typeface="Arial"/>
                <a:buChar char="•"/>
                <a:defRPr/>
              </a:pPr>
              <a:r>
                <a:rPr lang="en-US" dirty="0">
                  <a:solidFill>
                    <a:srgbClr val="FF0000"/>
                  </a:solidFill>
                  <a:latin typeface="Calibri"/>
                  <a:ea typeface="+mn-ea"/>
                  <a:cs typeface="+mn-cs"/>
                </a:rPr>
                <a:t>Culture</a:t>
              </a:r>
            </a:p>
            <a:p>
              <a:pPr marL="285750" indent="-285750" fontAlgn="auto">
                <a:spcBef>
                  <a:spcPts val="0"/>
                </a:spcBef>
                <a:spcAft>
                  <a:spcPts val="0"/>
                </a:spcAft>
                <a:buFont typeface="Arial"/>
                <a:buChar char="•"/>
                <a:defRPr/>
              </a:pPr>
              <a:r>
                <a:rPr lang="en-US" dirty="0">
                  <a:solidFill>
                    <a:srgbClr val="FF0000"/>
                  </a:solidFill>
                  <a:latin typeface="Calibri"/>
                  <a:ea typeface="+mn-ea"/>
                  <a:cs typeface="+mn-cs"/>
                </a:rPr>
                <a:t>People/Process</a:t>
              </a:r>
            </a:p>
            <a:p>
              <a:pPr marL="285750" indent="-285750" fontAlgn="auto">
                <a:spcBef>
                  <a:spcPts val="0"/>
                </a:spcBef>
                <a:spcAft>
                  <a:spcPts val="0"/>
                </a:spcAft>
                <a:buFont typeface="Arial"/>
                <a:buChar char="•"/>
                <a:defRPr/>
              </a:pPr>
              <a:r>
                <a:rPr lang="en-US" dirty="0">
                  <a:solidFill>
                    <a:srgbClr val="FF0000"/>
                  </a:solidFill>
                  <a:latin typeface="Calibri"/>
                  <a:ea typeface="+mn-ea"/>
                  <a:cs typeface="+mn-cs"/>
                </a:rPr>
                <a:t>Multi-disciplinary Approaches</a:t>
              </a:r>
            </a:p>
          </p:txBody>
        </p:sp>
        <p:sp>
          <p:nvSpPr>
            <p:cNvPr id="8" name="TextBox 7"/>
            <p:cNvSpPr txBox="1"/>
            <p:nvPr/>
          </p:nvSpPr>
          <p:spPr>
            <a:xfrm>
              <a:off x="5083713" y="1937561"/>
              <a:ext cx="3927362" cy="2030599"/>
            </a:xfrm>
            <a:prstGeom prst="rect">
              <a:avLst/>
            </a:prstGeom>
            <a:noFill/>
          </p:spPr>
          <p:txBody>
            <a:bodyPr wrap="none">
              <a:spAutoFit/>
            </a:bodyPr>
            <a:lstStyle/>
            <a:p>
              <a:pPr fontAlgn="auto">
                <a:spcBef>
                  <a:spcPts val="0"/>
                </a:spcBef>
                <a:spcAft>
                  <a:spcPts val="0"/>
                </a:spcAft>
                <a:defRPr/>
              </a:pPr>
              <a:r>
                <a:rPr lang="en-US" dirty="0">
                  <a:solidFill>
                    <a:prstClr val="black"/>
                  </a:solidFill>
                  <a:latin typeface="Calibri"/>
                  <a:ea typeface="+mn-ea"/>
                  <a:cs typeface="+mn-cs"/>
                </a:rPr>
                <a:t>Perhaps surprisingly, the “hyper-scale”</a:t>
              </a:r>
            </a:p>
            <a:p>
              <a:pPr fontAlgn="auto">
                <a:spcBef>
                  <a:spcPts val="0"/>
                </a:spcBef>
                <a:spcAft>
                  <a:spcPts val="0"/>
                </a:spcAft>
                <a:defRPr/>
              </a:pPr>
              <a:r>
                <a:rPr lang="en-US" dirty="0">
                  <a:solidFill>
                    <a:prstClr val="black"/>
                  </a:solidFill>
                  <a:latin typeface="Calibri"/>
                  <a:ea typeface="+mn-ea"/>
                  <a:cs typeface="+mn-cs"/>
                </a:rPr>
                <a:t>and open source communities have </a:t>
              </a:r>
            </a:p>
            <a:p>
              <a:pPr fontAlgn="auto">
                <a:spcBef>
                  <a:spcPts val="0"/>
                </a:spcBef>
                <a:spcAft>
                  <a:spcPts val="0"/>
                </a:spcAft>
                <a:defRPr/>
              </a:pPr>
              <a:r>
                <a:rPr lang="en-US" dirty="0">
                  <a:solidFill>
                    <a:prstClr val="black"/>
                  </a:solidFill>
                  <a:latin typeface="Calibri"/>
                  <a:ea typeface="+mn-ea"/>
                  <a:cs typeface="+mn-cs"/>
                </a:rPr>
                <a:t>taught me that actual artifacts (in our </a:t>
              </a:r>
            </a:p>
            <a:p>
              <a:pPr fontAlgn="auto">
                <a:spcBef>
                  <a:spcPts val="0"/>
                </a:spcBef>
                <a:spcAft>
                  <a:spcPts val="0"/>
                </a:spcAft>
                <a:defRPr/>
              </a:pPr>
              <a:r>
                <a:rPr lang="en-US" dirty="0">
                  <a:solidFill>
                    <a:prstClr val="black"/>
                  </a:solidFill>
                  <a:latin typeface="Calibri"/>
                  <a:ea typeface="+mn-ea"/>
                  <a:cs typeface="+mn-cs"/>
                </a:rPr>
                <a:t>case network applications as well as </a:t>
              </a:r>
            </a:p>
            <a:p>
              <a:pPr fontAlgn="auto">
                <a:spcBef>
                  <a:spcPts val="0"/>
                </a:spcBef>
                <a:spcAft>
                  <a:spcPts val="0"/>
                </a:spcAft>
                <a:defRPr/>
              </a:pPr>
              <a:r>
                <a:rPr lang="en-US" dirty="0">
                  <a:solidFill>
                    <a:prstClr val="black"/>
                  </a:solidFill>
                  <a:latin typeface="Calibri"/>
                  <a:ea typeface="+mn-ea"/>
                  <a:cs typeface="+mn-cs"/>
                </a:rPr>
                <a:t>HW/SW) are ephemeral entities and </a:t>
              </a:r>
            </a:p>
            <a:p>
              <a:pPr fontAlgn="auto">
                <a:spcBef>
                  <a:spcPts val="0"/>
                </a:spcBef>
                <a:spcAft>
                  <a:spcPts val="0"/>
                </a:spcAft>
                <a:defRPr/>
              </a:pPr>
              <a:r>
                <a:rPr lang="en-US" dirty="0">
                  <a:solidFill>
                    <a:prstClr val="black"/>
                  </a:solidFill>
                  <a:latin typeface="Calibri"/>
                  <a:ea typeface="+mn-ea"/>
                  <a:cs typeface="+mn-cs"/>
                </a:rPr>
                <a:t>that the only source of sustainable </a:t>
              </a:r>
            </a:p>
            <a:p>
              <a:pPr fontAlgn="auto">
                <a:spcBef>
                  <a:spcPts val="0"/>
                </a:spcBef>
                <a:spcAft>
                  <a:spcPts val="0"/>
                </a:spcAft>
                <a:defRPr/>
              </a:pPr>
              <a:r>
                <a:rPr lang="en-US" dirty="0">
                  <a:solidFill>
                    <a:prstClr val="black"/>
                  </a:solidFill>
                  <a:latin typeface="Calibri"/>
                  <a:ea typeface="+mn-ea"/>
                  <a:cs typeface="+mn-cs"/>
                </a:rPr>
                <a:t>advantage/innovation consists of </a:t>
              </a:r>
            </a:p>
          </p:txBody>
        </p:sp>
      </p:grpSp>
      <p:sp>
        <p:nvSpPr>
          <p:cNvPr id="36870" name="TextBox 10"/>
          <p:cNvSpPr txBox="1">
            <a:spLocks noChangeArrowheads="1"/>
          </p:cNvSpPr>
          <p:nvPr/>
        </p:nvSpPr>
        <p:spPr bwMode="auto">
          <a:xfrm>
            <a:off x="238125" y="6211888"/>
            <a:ext cx="8448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28600" indent="-228600" eaLnBrk="1" hangingPunct="1">
              <a:buAutoNum type="arabicPlain"/>
            </a:pPr>
            <a:r>
              <a:rPr lang="en-US" sz="1000" dirty="0" smtClean="0">
                <a:solidFill>
                  <a:srgbClr val="000000"/>
                </a:solidFill>
                <a:latin typeface="Calibri" charset="0"/>
                <a:cs typeface="Arial" charset="0"/>
              </a:rPr>
              <a:t>Note </a:t>
            </a:r>
            <a:r>
              <a:rPr lang="en-US" sz="1000" dirty="0">
                <a:solidFill>
                  <a:srgbClr val="000000"/>
                </a:solidFill>
                <a:latin typeface="Calibri" charset="0"/>
                <a:cs typeface="Arial" charset="0"/>
              </a:rPr>
              <a:t>that our </a:t>
            </a:r>
            <a:r>
              <a:rPr lang="en-US" sz="1000" i="1" dirty="0">
                <a:solidFill>
                  <a:srgbClr val="000000"/>
                </a:solidFill>
                <a:latin typeface="Calibri" charset="0"/>
                <a:cs typeface="Arial" charset="0"/>
              </a:rPr>
              <a:t>Engineering Systems </a:t>
            </a:r>
            <a:r>
              <a:rPr lang="en-US" sz="1000" dirty="0">
                <a:solidFill>
                  <a:srgbClr val="000000"/>
                </a:solidFill>
                <a:latin typeface="Calibri" charset="0"/>
                <a:cs typeface="Arial" charset="0"/>
              </a:rPr>
              <a:t>evolve using the same mechanisms that are used to build artifacts. This is architecturally </a:t>
            </a:r>
            <a:r>
              <a:rPr lang="en-US" sz="1000" dirty="0" smtClean="0">
                <a:solidFill>
                  <a:srgbClr val="000000"/>
                </a:solidFill>
                <a:latin typeface="Calibri" charset="0"/>
                <a:cs typeface="Arial" charset="0"/>
              </a:rPr>
              <a:t>analogous to autocatalysis/feedback control in biology. This causes acceleration in the design-implement-debug-deploy cycle.</a:t>
            </a:r>
          </a:p>
        </p:txBody>
      </p:sp>
      <p:sp>
        <p:nvSpPr>
          <p:cNvPr id="3" name="TextBox 2"/>
          <p:cNvSpPr txBox="1"/>
          <p:nvPr/>
        </p:nvSpPr>
        <p:spPr>
          <a:xfrm rot="20645439">
            <a:off x="75941" y="2934277"/>
            <a:ext cx="9029986" cy="181588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5600" b="1" dirty="0" smtClean="0">
                <a:ln w="17780" cmpd="sng">
                  <a:solidFill>
                    <a:srgbClr val="FFFFFF"/>
                  </a:solidFill>
                  <a:prstDash val="solid"/>
                  <a:miter lim="800000"/>
                </a:ln>
                <a:solidFill>
                  <a:srgbClr val="FF0000"/>
                </a:solidFill>
                <a:effectLst>
                  <a:outerShdw blurRad="50800" algn="tl" rotWithShape="0">
                    <a:srgbClr val="000000"/>
                  </a:outerShdw>
                </a:effectLst>
              </a:rPr>
              <a:t>     What you build isn’t as </a:t>
            </a:r>
          </a:p>
          <a:p>
            <a:r>
              <a:rPr lang="en-US" sz="5600" b="1" dirty="0">
                <a:ln w="17780" cmpd="sng">
                  <a:solidFill>
                    <a:srgbClr val="FFFFFF"/>
                  </a:solidFill>
                  <a:prstDash val="solid"/>
                  <a:miter lim="800000"/>
                </a:ln>
                <a:solidFill>
                  <a:srgbClr val="FF0000"/>
                </a:solidFill>
                <a:effectLst>
                  <a:outerShdw blurRad="50800" algn="tl" rotWithShape="0">
                    <a:srgbClr val="000000"/>
                  </a:outerShdw>
                </a:effectLst>
              </a:rPr>
              <a:t>i</a:t>
            </a:r>
            <a:r>
              <a:rPr lang="en-US" sz="5600" b="1" dirty="0" smtClean="0">
                <a:ln w="17780" cmpd="sng">
                  <a:solidFill>
                    <a:srgbClr val="FFFFFF"/>
                  </a:solidFill>
                  <a:prstDash val="solid"/>
                  <a:miter lim="800000"/>
                </a:ln>
                <a:solidFill>
                  <a:srgbClr val="FF0000"/>
                </a:solidFill>
                <a:effectLst>
                  <a:outerShdw blurRad="50800" algn="tl" rotWithShape="0">
                    <a:srgbClr val="000000"/>
                  </a:outerShdw>
                </a:effectLst>
              </a:rPr>
              <a:t>mportant as how you build it</a:t>
            </a:r>
          </a:p>
        </p:txBody>
      </p:sp>
      <p:sp>
        <p:nvSpPr>
          <p:cNvPr id="4" name="Slide Number Placeholder 3"/>
          <p:cNvSpPr>
            <a:spLocks noGrp="1"/>
          </p:cNvSpPr>
          <p:nvPr>
            <p:ph type="sldNum" sz="quarter" idx="12"/>
          </p:nvPr>
        </p:nvSpPr>
        <p:spPr/>
        <p:txBody>
          <a:bodyPr/>
          <a:lstStyle/>
          <a:p>
            <a:fld id="{F5E841A3-24C9-A04D-AB1F-85845E7F4DA2}" type="slidenum">
              <a:rPr lang="en-US" smtClean="0"/>
              <a:t>8</a:t>
            </a:fld>
            <a:endParaRPr lang="en-US" dirty="0"/>
          </a:p>
        </p:txBody>
      </p:sp>
      <p:sp>
        <p:nvSpPr>
          <p:cNvPr id="9" name="TextBox 8"/>
          <p:cNvSpPr txBox="1"/>
          <p:nvPr/>
        </p:nvSpPr>
        <p:spPr>
          <a:xfrm>
            <a:off x="238125" y="5814515"/>
            <a:ext cx="8815234" cy="307777"/>
          </a:xfrm>
          <a:prstGeom prst="rect">
            <a:avLst/>
          </a:prstGeom>
          <a:noFill/>
        </p:spPr>
        <p:txBody>
          <a:bodyPr wrap="none" rtlCol="0">
            <a:spAutoFit/>
          </a:bodyPr>
          <a:lstStyle/>
          <a:p>
            <a:r>
              <a:rPr lang="en-US" sz="1400" dirty="0" smtClean="0">
                <a:hlinkClick r:id="rId3"/>
              </a:rPr>
              <a:t>http://www.sdncentral.com/education/david-meyer-reflections-opendaylight-open-source-project-brocade/2014/03/</a:t>
            </a:r>
            <a:endParaRPr lang="en-US" sz="1400" dirty="0"/>
          </a:p>
        </p:txBody>
      </p:sp>
    </p:spTree>
    <p:extLst>
      <p:ext uri="{BB962C8B-B14F-4D97-AF65-F5344CB8AC3E}">
        <p14:creationId xmlns:p14="http://schemas.microsoft.com/office/powerpoint/2010/main" val="3762057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59" y="57453"/>
            <a:ext cx="8229600" cy="1343092"/>
          </a:xfrm>
        </p:spPr>
        <p:txBody>
          <a:bodyPr>
            <a:noAutofit/>
          </a:bodyPr>
          <a:lstStyle/>
          <a:p>
            <a:pPr algn="l"/>
            <a:r>
              <a:rPr lang="en-US" sz="3600" b="1" dirty="0">
                <a:solidFill>
                  <a:srgbClr val="FF0000"/>
                </a:solidFill>
              </a:rPr>
              <a:t>Coming to a Network Near You…</a:t>
            </a:r>
            <a:br>
              <a:rPr lang="en-US" sz="3600" b="1" dirty="0">
                <a:solidFill>
                  <a:srgbClr val="FF0000"/>
                </a:solidFill>
              </a:rPr>
            </a:br>
            <a:r>
              <a:rPr lang="en-US" sz="3600" b="1" dirty="0">
                <a:solidFill>
                  <a:srgbClr val="FF0000"/>
                </a:solidFill>
              </a:rPr>
              <a:t>Trend: </a:t>
            </a:r>
            <a:r>
              <a:rPr lang="en-US" sz="3600" b="1" dirty="0" smtClean="0">
                <a:solidFill>
                  <a:srgbClr val="FF0000"/>
                </a:solidFill>
              </a:rPr>
              <a:t>Deep </a:t>
            </a:r>
            <a:r>
              <a:rPr lang="en-US" sz="3600" b="1" dirty="0">
                <a:solidFill>
                  <a:srgbClr val="FF0000"/>
                </a:solidFill>
              </a:rPr>
              <a:t>Learning</a:t>
            </a:r>
            <a:endParaRPr lang="en-US" sz="3600" dirty="0"/>
          </a:p>
        </p:txBody>
      </p:sp>
      <p:sp>
        <p:nvSpPr>
          <p:cNvPr id="4" name="Slide Number Placeholder 3"/>
          <p:cNvSpPr>
            <a:spLocks noGrp="1"/>
          </p:cNvSpPr>
          <p:nvPr>
            <p:ph type="sldNum" sz="quarter" idx="12"/>
          </p:nvPr>
        </p:nvSpPr>
        <p:spPr/>
        <p:txBody>
          <a:bodyPr/>
          <a:lstStyle/>
          <a:p>
            <a:fld id="{F5E841A3-24C9-A04D-AB1F-85845E7F4DA2}" type="slidenum">
              <a:rPr lang="en-US" smtClean="0"/>
              <a:t>9</a:t>
            </a:fld>
            <a:endParaRPr lang="en-US" dirty="0"/>
          </a:p>
        </p:txBody>
      </p:sp>
      <p:grpSp>
        <p:nvGrpSpPr>
          <p:cNvPr id="5" name="Group 4"/>
          <p:cNvGrpSpPr/>
          <p:nvPr/>
        </p:nvGrpSpPr>
        <p:grpSpPr>
          <a:xfrm>
            <a:off x="457200" y="1426640"/>
            <a:ext cx="8276877" cy="3423248"/>
            <a:chOff x="75658" y="1233917"/>
            <a:chExt cx="8658419" cy="3423248"/>
          </a:xfrm>
        </p:grpSpPr>
        <p:pic>
          <p:nvPicPr>
            <p:cNvPr id="16" name="Picture 15" descr="SOA_P3_Fig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8" y="1426640"/>
              <a:ext cx="4226778" cy="3063913"/>
            </a:xfrm>
            <a:prstGeom prst="rect">
              <a:avLst/>
            </a:prstGeom>
          </p:spPr>
        </p:pic>
        <p:pic>
          <p:nvPicPr>
            <p:cNvPr id="12" name="Picture 11" descr="simulated-brain-canadia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289" y="1233917"/>
              <a:ext cx="3943788" cy="3423248"/>
            </a:xfrm>
            <a:prstGeom prst="rect">
              <a:avLst/>
            </a:prstGeom>
          </p:spPr>
        </p:pic>
      </p:grpSp>
      <p:grpSp>
        <p:nvGrpSpPr>
          <p:cNvPr id="15" name="Group 14"/>
          <p:cNvGrpSpPr/>
          <p:nvPr/>
        </p:nvGrpSpPr>
        <p:grpSpPr>
          <a:xfrm>
            <a:off x="457200" y="4657165"/>
            <a:ext cx="8191832" cy="2089946"/>
            <a:chOff x="457200" y="4657165"/>
            <a:chExt cx="8191832" cy="2089946"/>
          </a:xfrm>
        </p:grpSpPr>
        <p:pic>
          <p:nvPicPr>
            <p:cNvPr id="3" name="Picture 2" descr="ann-sigm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88342"/>
              <a:ext cx="4161997" cy="1259004"/>
            </a:xfrm>
            <a:prstGeom prst="rect">
              <a:avLst/>
            </a:prstGeom>
          </p:spPr>
        </p:pic>
        <p:pic>
          <p:nvPicPr>
            <p:cNvPr id="7" name="Picture 6" descr="Artificial-Intelligence-Neural-Network-Nod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260" y="4657165"/>
              <a:ext cx="3534772" cy="2089946"/>
            </a:xfrm>
            <a:prstGeom prst="rect">
              <a:avLst/>
            </a:prstGeom>
          </p:spPr>
        </p:pic>
      </p:grpSp>
      <p:sp>
        <p:nvSpPr>
          <p:cNvPr id="6" name="TextBox 5"/>
          <p:cNvSpPr txBox="1"/>
          <p:nvPr/>
        </p:nvSpPr>
        <p:spPr>
          <a:xfrm rot="19491446">
            <a:off x="-15830" y="3225127"/>
            <a:ext cx="9524062"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800" b="1" dirty="0" smtClean="0">
                <a:solidFill>
                  <a:srgbClr val="FF0000"/>
                </a:solidFill>
              </a:rPr>
              <a:t>Things are about to get a lot smarter</a:t>
            </a:r>
            <a:endParaRPr lang="en-US" sz="4800" b="1" dirty="0">
              <a:solidFill>
                <a:srgbClr val="FF0000"/>
              </a:solidFill>
            </a:endParaRPr>
          </a:p>
        </p:txBody>
      </p:sp>
      <p:sp>
        <p:nvSpPr>
          <p:cNvPr id="9" name="TextBox 8"/>
          <p:cNvSpPr txBox="1"/>
          <p:nvPr/>
        </p:nvSpPr>
        <p:spPr>
          <a:xfrm>
            <a:off x="-41089" y="6582975"/>
            <a:ext cx="3426990" cy="276999"/>
          </a:xfrm>
          <a:prstGeom prst="rect">
            <a:avLst/>
          </a:prstGeom>
          <a:noFill/>
        </p:spPr>
        <p:txBody>
          <a:bodyPr wrap="none" rtlCol="0">
            <a:spAutoFit/>
          </a:bodyPr>
          <a:lstStyle/>
          <a:p>
            <a:r>
              <a:rPr lang="en-US" sz="1200" dirty="0" smtClean="0">
                <a:hlinkClick r:id="rId6"/>
              </a:rPr>
              <a:t>https://www.youtube.com/watch?v=HrMU1GgyxL8</a:t>
            </a:r>
            <a:endParaRPr lang="en-US" sz="1200" dirty="0"/>
          </a:p>
        </p:txBody>
      </p:sp>
    </p:spTree>
    <p:extLst>
      <p:ext uri="{BB962C8B-B14F-4D97-AF65-F5344CB8AC3E}">
        <p14:creationId xmlns:p14="http://schemas.microsoft.com/office/powerpoint/2010/main" val="22581725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8|4.9|5.8|9.5|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5457</TotalTime>
  <Words>3497</Words>
  <Application>Microsoft Macintosh PowerPoint</Application>
  <PresentationFormat>On-screen Show (4:3)</PresentationFormat>
  <Paragraphs>862</Paragraphs>
  <Slides>55</Slides>
  <Notes>30</Notes>
  <HiddenSlides>4</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Equation</vt:lpstr>
      <vt:lpstr>On The Hidden Nature of Complex Systems  Macro Trends, Architecture, Nets, Grids, Bugs, Brains, and the Meaning of Life</vt:lpstr>
      <vt:lpstr>Agenda</vt:lpstr>
      <vt:lpstr>Danger Will Robinson!!!</vt:lpstr>
      <vt:lpstr>Goals for this Talk</vt:lpstr>
      <vt:lpstr>Agenda</vt:lpstr>
      <vt:lpstr>PowerPoint Presentation</vt:lpstr>
      <vt:lpstr>Trend: Open Source (hardware *and* software)</vt:lpstr>
      <vt:lpstr>Trend: Engineering artifacts are no longer the source of sustainable advantage and/or innovation</vt:lpstr>
      <vt:lpstr>Coming to a Network Near You… Trend: Deep Learning</vt:lpstr>
      <vt:lpstr>Agenda</vt:lpstr>
      <vt:lpstr>What is Complexity and Why is it Hidden?</vt:lpstr>
      <vt:lpstr>Robustness is a Generalized  System Feature</vt:lpstr>
      <vt:lpstr>A Bit More Formally</vt:lpstr>
      <vt:lpstr>PowerPoint Presentation</vt:lpstr>
      <vt:lpstr>Another way to think about Robustness (Convex Optionality aka No Pain, No Gain)</vt:lpstr>
      <vt:lpstr>Interestingly, Fragility and  Scaling are Related</vt:lpstr>
      <vt:lpstr>PowerPoint Presentation</vt:lpstr>
      <vt:lpstr>Robust</vt:lpstr>
      <vt:lpstr>Robust</vt:lpstr>
      <vt:lpstr>Summary: Understanding RYF is The Challenge</vt:lpstr>
      <vt:lpstr>PowerPoint Presentation</vt:lpstr>
      <vt:lpstr>PowerPoint Presentation</vt:lpstr>
      <vt:lpstr>PowerPoint Presentation</vt:lpstr>
      <vt:lpstr>PowerPoint Presentation</vt:lpstr>
      <vt:lpstr>PowerPoint Presentation</vt:lpstr>
      <vt:lpstr>Agenda</vt:lpstr>
      <vt:lpstr>The Architecture of Complex Systems</vt:lpstr>
      <vt:lpstr>PowerPoint Presentation</vt:lpstr>
      <vt:lpstr>PowerPoint Presentation</vt:lpstr>
      <vt:lpstr>Bowties 101   Constraints that Deconstrain Schematic of a “Layer”</vt:lpstr>
      <vt:lpstr>But Wait a Second Anything Look Familiar?</vt:lpstr>
      <vt:lpstr>The Nested Bowtie/Hourglass  Architecture of the Internet</vt:lpstr>
      <vt:lpstr>In Practice Things are More Complicated The Nested Bowtie/Hourglass Architecture of Metabolism</vt:lpstr>
      <vt:lpstr>Named Data Networking Hourglass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I’ve been talking a bit about Biology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Speaking of Being Careful…</vt:lpstr>
      <vt:lpstr>Hopefully I’ve Convinced You…</vt:lpstr>
      <vt:lpstr>Why is all of this Useful?</vt:lpstr>
      <vt:lpstr>Why is all of this Useful, cont?</vt:lpstr>
      <vt:lpstr>Q&amp;A</vt:lpstr>
    </vt:vector>
  </TitlesOfParts>
  <Company>UO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The Past, Present and Future: Macro Trends in Networking and the Role of Software Defined Networking</dc:title>
  <dc:creator>David Meyer</dc:creator>
  <cp:lastModifiedBy>David Meyer</cp:lastModifiedBy>
  <cp:revision>2049</cp:revision>
  <dcterms:created xsi:type="dcterms:W3CDTF">2013-01-10T19:34:30Z</dcterms:created>
  <dcterms:modified xsi:type="dcterms:W3CDTF">2014-05-07T15:16:05Z</dcterms:modified>
</cp:coreProperties>
</file>